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74" r:id="rId5"/>
  </p:sldMasterIdLst>
  <p:notesMasterIdLst>
    <p:notesMasterId r:id="rId22"/>
  </p:notesMasterIdLst>
  <p:handoutMasterIdLst>
    <p:handoutMasterId r:id="rId23"/>
  </p:handoutMasterIdLst>
  <p:sldIdLst>
    <p:sldId id="263" r:id="rId6"/>
    <p:sldId id="113970" r:id="rId7"/>
    <p:sldId id="113940" r:id="rId8"/>
    <p:sldId id="114131" r:id="rId9"/>
    <p:sldId id="114118" r:id="rId10"/>
    <p:sldId id="114119" r:id="rId11"/>
    <p:sldId id="114137" r:id="rId12"/>
    <p:sldId id="114128" r:id="rId13"/>
    <p:sldId id="114129" r:id="rId14"/>
    <p:sldId id="114127" r:id="rId15"/>
    <p:sldId id="114130" r:id="rId16"/>
    <p:sldId id="114101" r:id="rId17"/>
    <p:sldId id="114107" r:id="rId18"/>
    <p:sldId id="114108" r:id="rId19"/>
    <p:sldId id="114135" r:id="rId20"/>
    <p:sldId id="1141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A74818-5923-BE1F-756F-EFB4E89FEEF8}" name="Heidi Oien" initials="HO" userId="S::heidio@mithun.com::a1c27812-06ce-4f64-87f0-af29319a17f3" providerId="AD"/>
  <p188:author id="{BF92B51C-E8A4-8681-F415-4CB933246C21}" name="Brad Barnett" initials="BB" userId="S::bradb@mithun.com::1d45aff4-9db6-4be2-8ae2-5ac09db312ba" providerId="AD"/>
  <p188:author id="{91C18543-DEE2-AF98-A528-60426A1CC7D9}" name="Guest User" initials="GU" userId="S::urn:spo:anon#9b4ad1c3f88f4d77b6c56e3ad04eb984603deef4e8227d1af9b43b7f73111693::" providerId="AD"/>
  <p188:author id="{6D4FD94A-A61E-C88A-BCFD-74B50E6F7F5C}" name="Torrez, Alyssa" initials="TA" userId="S::atorrez@cityoftacoma.org::4789819e-73a9-4009-b21e-4a7687eec162" providerId="AD"/>
  <p188:author id="{69E6B159-25B3-4392-EA84-F7D032AF2491}" name="Sandra Girgis" initials="SG" userId="S::sandrag@mithun.com::5ba17a3d-84a5-4eb7-8b26-7e9c1676559e" providerId="AD"/>
  <p188:author id="{3E914A74-24E0-574B-9A15-57E8323F9DBB}" name="Nazanin Mehrin" initials="NM" userId="S::nazaninm@mithun.com::693ff298-2009-4afc-bcec-ffb65ca6e544" providerId="AD"/>
  <p188:author id="{112C248C-85FA-78EE-ED86-6E94D78B57BA}" name="Carey, Mike" initials="CM" userId="S::mcarey@cityoftacoma.org::ae26f6cb-a3c4-42aa-9acf-fdead40b7af1" providerId="AD"/>
  <p188:author id="{62AFCBC0-C88C-459E-14CC-7A67C799F11E}" name="Richardson, Ted" initials="RT" userId="S::trichardson@cityoftacoma.org::24aed171-068c-46d3-87a8-0ed9629ab70e" providerId="AD"/>
  <p188:author id="{944CD7C8-B63C-0C14-6669-39909C035E09}" name="Torrez, Alyssa" initials="TA" userId="S::ATorrez@cityoftacoma.org::4789819e-73a9-4009-b21e-4a7687eec162" providerId="AD"/>
  <p188:author id="{DA2043CA-8C00-61E7-1198-2FCAABFC2E73}" name="Hebert, Ryan" initials="HR" userId="S::rhebert@cityoftacoma.org::25909990-dff1-4e50-9ea9-57adb882dbd0" providerId="AD"/>
  <p188:author id="{1671A7FD-E37C-809A-D3D6-AA1C99945363}" name="Laura Durgerian" initials="LD" userId="S::laurad_mithun.com#ext#@cityoftacoma.onmicrosoft.com::b17b3caa-24fa-4161-99e0-db7bfccfe75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ffith, Allyson" initials="GA" lastIdx="2" clrIdx="0"/>
  <p:cmAuthor id="2" name="Heidi Aggeler" initials="HA" lastIdx="9" clrIdx="1">
    <p:extLst>
      <p:ext uri="{19B8F6BF-5375-455C-9EA6-DF929625EA0E}">
        <p15:presenceInfo xmlns:p15="http://schemas.microsoft.com/office/powerpoint/2012/main" userId="S::heidi@rootpolicy.com::dad6ac31-0e5f-4976-a413-ab1a69e29e73" providerId="AD"/>
      </p:ext>
    </p:extLst>
  </p:cmAuthor>
  <p:cmAuthor id="3" name="Julia Jones" initials="JJ" lastIdx="6" clrIdx="2">
    <p:extLst>
      <p:ext uri="{19B8F6BF-5375-455C-9EA6-DF929625EA0E}">
        <p15:presenceInfo xmlns:p15="http://schemas.microsoft.com/office/powerpoint/2012/main" userId="S::julia@rootpolicy.com::b515488f-0d9b-4a66-8d30-83a2933f49f6" providerId="AD"/>
      </p:ext>
    </p:extLst>
  </p:cmAuthor>
  <p:cmAuthor id="4" name="Barnett, Elliott" initials="BE" lastIdx="25" clrIdx="3">
    <p:extLst>
      <p:ext uri="{19B8F6BF-5375-455C-9EA6-DF929625EA0E}">
        <p15:presenceInfo xmlns:p15="http://schemas.microsoft.com/office/powerpoint/2012/main" userId="S-1-5-21-133048727-1925392280-674505458-27812" providerId="AD"/>
      </p:ext>
    </p:extLst>
  </p:cmAuthor>
  <p:cmAuthor id="5" name="Wille, Tadd" initials="WT" lastIdx="0" clrIdx="4">
    <p:extLst>
      <p:ext uri="{19B8F6BF-5375-455C-9EA6-DF929625EA0E}">
        <p15:presenceInfo xmlns:p15="http://schemas.microsoft.com/office/powerpoint/2012/main" userId="S-1-5-21-133048727-1925392280-674505458-55675" providerId="AD"/>
      </p:ext>
    </p:extLst>
  </p:cmAuthor>
  <p:cmAuthor id="6" name="Barnett, Elliott" initials="BE [2]" lastIdx="6" clrIdx="5">
    <p:extLst>
      <p:ext uri="{19B8F6BF-5375-455C-9EA6-DF929625EA0E}">
        <p15:presenceInfo xmlns:p15="http://schemas.microsoft.com/office/powerpoint/2012/main" userId="S::EBarnett@cityoftacoma.org::a754fd7f-4bb7-4bab-9093-93bd1bc851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FEF"/>
    <a:srgbClr val="B8D5D6"/>
    <a:srgbClr val="FFFF66"/>
    <a:srgbClr val="FFCC66"/>
    <a:srgbClr val="FFCC00"/>
    <a:srgbClr val="FFFFCC"/>
    <a:srgbClr val="FFFF99"/>
    <a:srgbClr val="FFFF00"/>
    <a:srgbClr val="548D8E"/>
    <a:srgbClr val="D3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18D12-6C6F-486D-A822-08B4E7740855}" v="3544" dt="2024-01-17T21:43:22.502"/>
    <p1510:client id="{B0D49A1D-AB5D-14B0-85E9-0D0CD916AB11}" v="69" dt="2024-01-17T00:18:09.282"/>
    <p1510:client id="{C409F534-31C1-67DB-C17A-A7225C210903}" v="1" dt="2024-01-16T23:25:01.874"/>
    <p1510:client id="{DBF34F3A-C6B6-21B9-669D-66265A9092DC}" v="1397" dt="2024-01-16T23:15:22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2DF3B-063B-4E15-BDAF-1F25DB769E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B0613EA-90E2-475D-B580-D157B316E12A}">
      <dgm:prSet phldrT="[Text]"/>
      <dgm:spPr>
        <a:solidFill>
          <a:srgbClr val="548D8E"/>
        </a:solidFill>
      </dgm:spPr>
      <dgm:t>
        <a:bodyPr/>
        <a:lstStyle/>
        <a:p>
          <a:pPr rtl="0"/>
          <a:r>
            <a:rPr lang="en-US"/>
            <a:t>July to Dec</a:t>
          </a:r>
          <a:r>
            <a:rPr lang="en-US">
              <a:latin typeface="Calibri Light" panose="020F0302020204030204"/>
            </a:rPr>
            <a:t> </a:t>
          </a:r>
          <a:r>
            <a:rPr lang="en-US"/>
            <a:t>2023</a:t>
          </a:r>
        </a:p>
      </dgm:t>
    </dgm:pt>
    <dgm:pt modelId="{857F82F2-C1D7-4862-8AD7-D022FECB1E33}" type="parTrans" cxnId="{CA541B9F-5938-4795-A04A-C3EB3FAAD17D}">
      <dgm:prSet/>
      <dgm:spPr/>
      <dgm:t>
        <a:bodyPr/>
        <a:lstStyle/>
        <a:p>
          <a:endParaRPr lang="en-US"/>
        </a:p>
      </dgm:t>
    </dgm:pt>
    <dgm:pt modelId="{0E8EADBA-E745-4A77-8C2C-D68C18EE229C}" type="sibTrans" cxnId="{CA541B9F-5938-4795-A04A-C3EB3FAAD17D}">
      <dgm:prSet/>
      <dgm:spPr>
        <a:solidFill>
          <a:srgbClr val="B8D5D6"/>
        </a:solidFill>
      </dgm:spPr>
      <dgm:t>
        <a:bodyPr/>
        <a:lstStyle/>
        <a:p>
          <a:endParaRPr lang="en-US"/>
        </a:p>
      </dgm:t>
    </dgm:pt>
    <dgm:pt modelId="{3347E495-D8F9-499B-B1E9-F95AB0F743EF}">
      <dgm:prSet phldrT="[Text]"/>
      <dgm:spPr>
        <a:solidFill>
          <a:srgbClr val="548D8E"/>
        </a:solidFill>
      </dgm:spPr>
      <dgm:t>
        <a:bodyPr/>
        <a:lstStyle/>
        <a:p>
          <a:r>
            <a:rPr lang="en-US"/>
            <a:t>Jan to April 2024</a:t>
          </a:r>
        </a:p>
      </dgm:t>
    </dgm:pt>
    <dgm:pt modelId="{4FBFFCE7-5B31-4F74-889B-6A2A7BE76470}" type="parTrans" cxnId="{781F5F08-A908-4E3D-AC3C-C4F41F802033}">
      <dgm:prSet/>
      <dgm:spPr/>
      <dgm:t>
        <a:bodyPr/>
        <a:lstStyle/>
        <a:p>
          <a:endParaRPr lang="en-US"/>
        </a:p>
      </dgm:t>
    </dgm:pt>
    <dgm:pt modelId="{D42C622D-9CE0-4DAD-A31A-9FDF61466856}" type="sibTrans" cxnId="{781F5F08-A908-4E3D-AC3C-C4F41F802033}">
      <dgm:prSet/>
      <dgm:spPr>
        <a:solidFill>
          <a:srgbClr val="B8D5D6"/>
        </a:solidFill>
      </dgm:spPr>
      <dgm:t>
        <a:bodyPr/>
        <a:lstStyle/>
        <a:p>
          <a:endParaRPr lang="en-US"/>
        </a:p>
      </dgm:t>
    </dgm:pt>
    <dgm:pt modelId="{7FCD5A13-827B-4D80-8456-2B29A0D184A5}">
      <dgm:prSet phldrT="[Text]"/>
      <dgm:spPr>
        <a:solidFill>
          <a:srgbClr val="548D8E"/>
        </a:solidFill>
      </dgm:spPr>
      <dgm:t>
        <a:bodyPr/>
        <a:lstStyle/>
        <a:p>
          <a:r>
            <a:rPr lang="en-US"/>
            <a:t>May to July 2024</a:t>
          </a:r>
        </a:p>
      </dgm:t>
    </dgm:pt>
    <dgm:pt modelId="{4993928D-17C2-4BEA-9A45-F1C2DBB7C037}" type="parTrans" cxnId="{E468FF3D-4B55-468E-9907-20071A323C92}">
      <dgm:prSet/>
      <dgm:spPr/>
      <dgm:t>
        <a:bodyPr/>
        <a:lstStyle/>
        <a:p>
          <a:endParaRPr lang="en-US"/>
        </a:p>
      </dgm:t>
    </dgm:pt>
    <dgm:pt modelId="{11A926E4-D8B3-4633-AC08-29181BE38389}" type="sibTrans" cxnId="{E468FF3D-4B55-468E-9907-20071A323C92}">
      <dgm:prSet/>
      <dgm:spPr/>
      <dgm:t>
        <a:bodyPr/>
        <a:lstStyle/>
        <a:p>
          <a:endParaRPr lang="en-US"/>
        </a:p>
      </dgm:t>
    </dgm:pt>
    <dgm:pt modelId="{47E86465-8804-4B3F-A891-5BF5E5545921}" type="pres">
      <dgm:prSet presAssocID="{A522DF3B-063B-4E15-BDAF-1F25DB769E4A}" presName="Name0" presStyleCnt="0">
        <dgm:presLayoutVars>
          <dgm:dir/>
          <dgm:resizeHandles val="exact"/>
        </dgm:presLayoutVars>
      </dgm:prSet>
      <dgm:spPr/>
    </dgm:pt>
    <dgm:pt modelId="{8122BB4A-FDEE-4CA6-B7DB-7B095553C06B}" type="pres">
      <dgm:prSet presAssocID="{AB0613EA-90E2-475D-B580-D157B316E12A}" presName="node" presStyleLbl="node1" presStyleIdx="0" presStyleCnt="3">
        <dgm:presLayoutVars>
          <dgm:bulletEnabled val="1"/>
        </dgm:presLayoutVars>
      </dgm:prSet>
      <dgm:spPr/>
    </dgm:pt>
    <dgm:pt modelId="{F157A325-BCC6-4DE2-BDEA-3967D3AD2F99}" type="pres">
      <dgm:prSet presAssocID="{0E8EADBA-E745-4A77-8C2C-D68C18EE229C}" presName="sibTrans" presStyleLbl="sibTrans2D1" presStyleIdx="0" presStyleCnt="2"/>
      <dgm:spPr/>
    </dgm:pt>
    <dgm:pt modelId="{BF192194-B7A9-4330-9544-D255B6E87A74}" type="pres">
      <dgm:prSet presAssocID="{0E8EADBA-E745-4A77-8C2C-D68C18EE229C}" presName="connectorText" presStyleLbl="sibTrans2D1" presStyleIdx="0" presStyleCnt="2"/>
      <dgm:spPr/>
    </dgm:pt>
    <dgm:pt modelId="{C427184F-82AF-4138-9E30-CEEA2E700ED1}" type="pres">
      <dgm:prSet presAssocID="{3347E495-D8F9-499B-B1E9-F95AB0F743EF}" presName="node" presStyleLbl="node1" presStyleIdx="1" presStyleCnt="3">
        <dgm:presLayoutVars>
          <dgm:bulletEnabled val="1"/>
        </dgm:presLayoutVars>
      </dgm:prSet>
      <dgm:spPr/>
    </dgm:pt>
    <dgm:pt modelId="{D3380658-982A-4DB3-9A2E-49E2AD528850}" type="pres">
      <dgm:prSet presAssocID="{D42C622D-9CE0-4DAD-A31A-9FDF61466856}" presName="sibTrans" presStyleLbl="sibTrans2D1" presStyleIdx="1" presStyleCnt="2"/>
      <dgm:spPr/>
    </dgm:pt>
    <dgm:pt modelId="{4B077F89-C420-42BC-8A1B-558A0F45FD98}" type="pres">
      <dgm:prSet presAssocID="{D42C622D-9CE0-4DAD-A31A-9FDF61466856}" presName="connectorText" presStyleLbl="sibTrans2D1" presStyleIdx="1" presStyleCnt="2"/>
      <dgm:spPr/>
    </dgm:pt>
    <dgm:pt modelId="{8DAADA99-A7EB-4141-B85A-A678F2360F99}" type="pres">
      <dgm:prSet presAssocID="{7FCD5A13-827B-4D80-8456-2B29A0D184A5}" presName="node" presStyleLbl="node1" presStyleIdx="2" presStyleCnt="3">
        <dgm:presLayoutVars>
          <dgm:bulletEnabled val="1"/>
        </dgm:presLayoutVars>
      </dgm:prSet>
      <dgm:spPr/>
    </dgm:pt>
  </dgm:ptLst>
  <dgm:cxnLst>
    <dgm:cxn modelId="{781F5F08-A908-4E3D-AC3C-C4F41F802033}" srcId="{A522DF3B-063B-4E15-BDAF-1F25DB769E4A}" destId="{3347E495-D8F9-499B-B1E9-F95AB0F743EF}" srcOrd="1" destOrd="0" parTransId="{4FBFFCE7-5B31-4F74-889B-6A2A7BE76470}" sibTransId="{D42C622D-9CE0-4DAD-A31A-9FDF61466856}"/>
    <dgm:cxn modelId="{AF8BDC16-563A-4DA3-AAC3-B56D69CE3A50}" type="presOf" srcId="{AB0613EA-90E2-475D-B580-D157B316E12A}" destId="{8122BB4A-FDEE-4CA6-B7DB-7B095553C06B}" srcOrd="0" destOrd="0" presId="urn:microsoft.com/office/officeart/2005/8/layout/process1"/>
    <dgm:cxn modelId="{B5FFD532-02A6-4B09-AC7B-103B26267C31}" type="presOf" srcId="{7FCD5A13-827B-4D80-8456-2B29A0D184A5}" destId="{8DAADA99-A7EB-4141-B85A-A678F2360F99}" srcOrd="0" destOrd="0" presId="urn:microsoft.com/office/officeart/2005/8/layout/process1"/>
    <dgm:cxn modelId="{B8EB6438-6FA8-4E53-B3F8-BCBCAA0F698E}" type="presOf" srcId="{3347E495-D8F9-499B-B1E9-F95AB0F743EF}" destId="{C427184F-82AF-4138-9E30-CEEA2E700ED1}" srcOrd="0" destOrd="0" presId="urn:microsoft.com/office/officeart/2005/8/layout/process1"/>
    <dgm:cxn modelId="{E468FF3D-4B55-468E-9907-20071A323C92}" srcId="{A522DF3B-063B-4E15-BDAF-1F25DB769E4A}" destId="{7FCD5A13-827B-4D80-8456-2B29A0D184A5}" srcOrd="2" destOrd="0" parTransId="{4993928D-17C2-4BEA-9A45-F1C2DBB7C037}" sibTransId="{11A926E4-D8B3-4633-AC08-29181BE38389}"/>
    <dgm:cxn modelId="{39EDF24C-FB9C-4FA2-8F90-D15FE3324AEA}" type="presOf" srcId="{0E8EADBA-E745-4A77-8C2C-D68C18EE229C}" destId="{F157A325-BCC6-4DE2-BDEA-3967D3AD2F99}" srcOrd="0" destOrd="0" presId="urn:microsoft.com/office/officeart/2005/8/layout/process1"/>
    <dgm:cxn modelId="{EB6F5189-1F3B-45B3-8B8E-F74B84F3BD74}" type="presOf" srcId="{0E8EADBA-E745-4A77-8C2C-D68C18EE229C}" destId="{BF192194-B7A9-4330-9544-D255B6E87A74}" srcOrd="1" destOrd="0" presId="urn:microsoft.com/office/officeart/2005/8/layout/process1"/>
    <dgm:cxn modelId="{CA541B9F-5938-4795-A04A-C3EB3FAAD17D}" srcId="{A522DF3B-063B-4E15-BDAF-1F25DB769E4A}" destId="{AB0613EA-90E2-475D-B580-D157B316E12A}" srcOrd="0" destOrd="0" parTransId="{857F82F2-C1D7-4862-8AD7-D022FECB1E33}" sibTransId="{0E8EADBA-E745-4A77-8C2C-D68C18EE229C}"/>
    <dgm:cxn modelId="{BB21C6E7-9D95-4607-9BCB-BE83D2B852AC}" type="presOf" srcId="{D42C622D-9CE0-4DAD-A31A-9FDF61466856}" destId="{D3380658-982A-4DB3-9A2E-49E2AD528850}" srcOrd="0" destOrd="0" presId="urn:microsoft.com/office/officeart/2005/8/layout/process1"/>
    <dgm:cxn modelId="{EC0FB7E9-A18B-4853-9224-7D4401753BA5}" type="presOf" srcId="{D42C622D-9CE0-4DAD-A31A-9FDF61466856}" destId="{4B077F89-C420-42BC-8A1B-558A0F45FD98}" srcOrd="1" destOrd="0" presId="urn:microsoft.com/office/officeart/2005/8/layout/process1"/>
    <dgm:cxn modelId="{E3FFCCEA-7888-4048-B1A1-8C2C936591FB}" type="presOf" srcId="{A522DF3B-063B-4E15-BDAF-1F25DB769E4A}" destId="{47E86465-8804-4B3F-A891-5BF5E5545921}" srcOrd="0" destOrd="0" presId="urn:microsoft.com/office/officeart/2005/8/layout/process1"/>
    <dgm:cxn modelId="{038587D5-8EBD-410A-93D2-FC7E69BFE50E}" type="presParOf" srcId="{47E86465-8804-4B3F-A891-5BF5E5545921}" destId="{8122BB4A-FDEE-4CA6-B7DB-7B095553C06B}" srcOrd="0" destOrd="0" presId="urn:microsoft.com/office/officeart/2005/8/layout/process1"/>
    <dgm:cxn modelId="{2952B5CA-E7CA-40C0-ADDE-CF1A33F726CB}" type="presParOf" srcId="{47E86465-8804-4B3F-A891-5BF5E5545921}" destId="{F157A325-BCC6-4DE2-BDEA-3967D3AD2F99}" srcOrd="1" destOrd="0" presId="urn:microsoft.com/office/officeart/2005/8/layout/process1"/>
    <dgm:cxn modelId="{CA8EBBC9-56BD-4CF4-9342-E321E0D94CA9}" type="presParOf" srcId="{F157A325-BCC6-4DE2-BDEA-3967D3AD2F99}" destId="{BF192194-B7A9-4330-9544-D255B6E87A74}" srcOrd="0" destOrd="0" presId="urn:microsoft.com/office/officeart/2005/8/layout/process1"/>
    <dgm:cxn modelId="{F3CE1F6D-051F-4817-81E3-AA53A45E63A1}" type="presParOf" srcId="{47E86465-8804-4B3F-A891-5BF5E5545921}" destId="{C427184F-82AF-4138-9E30-CEEA2E700ED1}" srcOrd="2" destOrd="0" presId="urn:microsoft.com/office/officeart/2005/8/layout/process1"/>
    <dgm:cxn modelId="{D89CA92A-40D9-4ADA-801B-55F2857AE9E5}" type="presParOf" srcId="{47E86465-8804-4B3F-A891-5BF5E5545921}" destId="{D3380658-982A-4DB3-9A2E-49E2AD528850}" srcOrd="3" destOrd="0" presId="urn:microsoft.com/office/officeart/2005/8/layout/process1"/>
    <dgm:cxn modelId="{95D1ABDD-2D15-4008-9CD3-630C7744863F}" type="presParOf" srcId="{D3380658-982A-4DB3-9A2E-49E2AD528850}" destId="{4B077F89-C420-42BC-8A1B-558A0F45FD98}" srcOrd="0" destOrd="0" presId="urn:microsoft.com/office/officeart/2005/8/layout/process1"/>
    <dgm:cxn modelId="{38394547-82D1-490C-A3E1-AA3BF04509A6}" type="presParOf" srcId="{47E86465-8804-4B3F-A891-5BF5E5545921}" destId="{8DAADA99-A7EB-4141-B85A-A678F2360F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2BB4A-FDEE-4CA6-B7DB-7B095553C06B}">
      <dsp:nvSpPr>
        <dsp:cNvPr id="0" name=""/>
        <dsp:cNvSpPr/>
      </dsp:nvSpPr>
      <dsp:spPr>
        <a:xfrm>
          <a:off x="8498" y="1417799"/>
          <a:ext cx="2539958" cy="1523975"/>
        </a:xfrm>
        <a:prstGeom prst="roundRect">
          <a:avLst>
            <a:gd name="adj" fmla="val 10000"/>
          </a:avLst>
        </a:prstGeom>
        <a:solidFill>
          <a:srgbClr val="54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July to Dec</a:t>
          </a:r>
          <a:r>
            <a:rPr lang="en-US" sz="4000" kern="1200">
              <a:latin typeface="Calibri Light" panose="020F0302020204030204"/>
            </a:rPr>
            <a:t> </a:t>
          </a:r>
          <a:r>
            <a:rPr lang="en-US" sz="4000" kern="1200"/>
            <a:t>2023</a:t>
          </a:r>
        </a:p>
      </dsp:txBody>
      <dsp:txXfrm>
        <a:off x="53134" y="1462435"/>
        <a:ext cx="2450686" cy="1434703"/>
      </dsp:txXfrm>
    </dsp:sp>
    <dsp:sp modelId="{F157A325-BCC6-4DE2-BDEA-3967D3AD2F99}">
      <dsp:nvSpPr>
        <dsp:cNvPr id="0" name=""/>
        <dsp:cNvSpPr/>
      </dsp:nvSpPr>
      <dsp:spPr>
        <a:xfrm>
          <a:off x="2802452" y="1864832"/>
          <a:ext cx="538471" cy="629909"/>
        </a:xfrm>
        <a:prstGeom prst="rightArrow">
          <a:avLst>
            <a:gd name="adj1" fmla="val 60000"/>
            <a:gd name="adj2" fmla="val 50000"/>
          </a:avLst>
        </a:prstGeom>
        <a:solidFill>
          <a:srgbClr val="B8D5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802452" y="1990814"/>
        <a:ext cx="376930" cy="377945"/>
      </dsp:txXfrm>
    </dsp:sp>
    <dsp:sp modelId="{C427184F-82AF-4138-9E30-CEEA2E700ED1}">
      <dsp:nvSpPr>
        <dsp:cNvPr id="0" name=""/>
        <dsp:cNvSpPr/>
      </dsp:nvSpPr>
      <dsp:spPr>
        <a:xfrm>
          <a:off x="3564439" y="1417799"/>
          <a:ext cx="2539958" cy="1523975"/>
        </a:xfrm>
        <a:prstGeom prst="roundRect">
          <a:avLst>
            <a:gd name="adj" fmla="val 10000"/>
          </a:avLst>
        </a:prstGeom>
        <a:solidFill>
          <a:srgbClr val="54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Jan to April 2024</a:t>
          </a:r>
        </a:p>
      </dsp:txBody>
      <dsp:txXfrm>
        <a:off x="3609075" y="1462435"/>
        <a:ext cx="2450686" cy="1434703"/>
      </dsp:txXfrm>
    </dsp:sp>
    <dsp:sp modelId="{D3380658-982A-4DB3-9A2E-49E2AD528850}">
      <dsp:nvSpPr>
        <dsp:cNvPr id="0" name=""/>
        <dsp:cNvSpPr/>
      </dsp:nvSpPr>
      <dsp:spPr>
        <a:xfrm>
          <a:off x="6358394" y="1864832"/>
          <a:ext cx="538471" cy="629909"/>
        </a:xfrm>
        <a:prstGeom prst="rightArrow">
          <a:avLst>
            <a:gd name="adj1" fmla="val 60000"/>
            <a:gd name="adj2" fmla="val 50000"/>
          </a:avLst>
        </a:prstGeom>
        <a:solidFill>
          <a:srgbClr val="B8D5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358394" y="1990814"/>
        <a:ext cx="376930" cy="377945"/>
      </dsp:txXfrm>
    </dsp:sp>
    <dsp:sp modelId="{8DAADA99-A7EB-4141-B85A-A678F2360F99}">
      <dsp:nvSpPr>
        <dsp:cNvPr id="0" name=""/>
        <dsp:cNvSpPr/>
      </dsp:nvSpPr>
      <dsp:spPr>
        <a:xfrm>
          <a:off x="7120381" y="1417799"/>
          <a:ext cx="2539958" cy="1523975"/>
        </a:xfrm>
        <a:prstGeom prst="roundRect">
          <a:avLst>
            <a:gd name="adj" fmla="val 10000"/>
          </a:avLst>
        </a:prstGeom>
        <a:solidFill>
          <a:srgbClr val="548D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May to July 2024</a:t>
          </a:r>
        </a:p>
      </dsp:txBody>
      <dsp:txXfrm>
        <a:off x="7165017" y="1462435"/>
        <a:ext cx="2450686" cy="1434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660D2BD3-674A-4924-B12F-9C442C3D6068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813BB3A-2001-45FF-BCB9-B3A844B2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19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E4482EF-0143-43C3-897F-8BC650F2A068}" type="datetimeFigureOut">
              <a:rPr lang="en-US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43E0622-95DA-40E2-AEF9-A876209F645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E0622-95DA-40E2-AEF9-A876209F645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15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71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42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9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5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about what would be needed to provide authorization for public hearing…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E0622-95DA-40E2-AEF9-A876209F6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5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0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4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19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show this with some explanation of how we got here- which they should already be caught up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2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1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0622-95DA-40E2-AEF9-A876209F6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7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033" y="3940704"/>
            <a:ext cx="3539067" cy="84296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75E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813" y="70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8DD2C02-1E79-4749-AE38-14C837E8F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1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2002633"/>
            <a:ext cx="10515600" cy="2852738"/>
          </a:xfrm>
        </p:spPr>
        <p:txBody>
          <a:bodyPr anchor="ctr"/>
          <a:lstStyle>
            <a:lvl1pPr algn="ctr">
              <a:lnSpc>
                <a:spcPct val="100000"/>
              </a:lnSpc>
              <a:defRPr sz="5433" cap="all" baseline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8EF2B6-1707-43AE-B317-66CA9491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457" y="6430295"/>
            <a:ext cx="2743200" cy="217254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defRPr sz="824">
                <a:solidFill>
                  <a:schemeClr val="bg1"/>
                </a:solidFill>
              </a:defRPr>
            </a:lvl1pPr>
          </a:lstStyle>
          <a:p>
            <a:fld id="{B044B40D-486A-4792-BFD0-B123E13E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mess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436015-754D-4A45-969F-7CCE5AAECE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2931" y="4621347"/>
            <a:ext cx="8886152" cy="65134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88"/>
              </a:spcAft>
              <a:buNone/>
              <a:defRPr sz="1318" b="1"/>
            </a:lvl1pPr>
            <a:lvl2pPr marL="414079" indent="0" algn="ctr">
              <a:lnSpc>
                <a:spcPct val="100000"/>
              </a:lnSpc>
              <a:spcBef>
                <a:spcPts val="0"/>
              </a:spcBef>
              <a:spcAft>
                <a:spcPts val="988"/>
              </a:spcAft>
              <a:buNone/>
              <a:defRPr/>
            </a:lvl2pPr>
            <a:lvl3pPr marL="828157" indent="0">
              <a:buNone/>
              <a:defRPr/>
            </a:lvl3pPr>
          </a:lstStyle>
          <a:p>
            <a:pPr lvl="0"/>
            <a:r>
              <a:rPr lang="en-US"/>
              <a:t>Click to edit heading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7285D-0173-4697-BD49-BCC716EC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2931" y="1724506"/>
            <a:ext cx="8886152" cy="2119939"/>
          </a:xfrm>
        </p:spPr>
        <p:txBody>
          <a:bodyPr anchor="ctr">
            <a:spAutoFit/>
          </a:bodyPr>
          <a:lstStyle>
            <a:lvl1pPr marL="0" indent="0" algn="ctr">
              <a:buNone/>
              <a:defRPr sz="6588" b="0" cap="all" baseline="0">
                <a:latin typeface="+mj-lt"/>
              </a:defRPr>
            </a:lvl1pPr>
          </a:lstStyle>
          <a:p>
            <a:pPr lvl="0"/>
            <a:r>
              <a:rPr lang="en-US"/>
              <a:t>Click to edit key message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92E50-AD1B-4DE8-81C6-CBE0CAF2CEE3}"/>
              </a:ext>
            </a:extLst>
          </p:cNvPr>
          <p:cNvSpPr/>
          <p:nvPr userDrawn="1"/>
        </p:nvSpPr>
        <p:spPr>
          <a:xfrm>
            <a:off x="1" y="1"/>
            <a:ext cx="12192000" cy="134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2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5AF571B-0D2D-4FDF-9BA5-C2646CAF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457" y="6430295"/>
            <a:ext cx="2743200" cy="217254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defRPr sz="824">
                <a:solidFill>
                  <a:schemeClr val="tx2"/>
                </a:solidFill>
              </a:defRPr>
            </a:lvl1pPr>
          </a:lstStyle>
          <a:p>
            <a:fld id="{B044B40D-486A-4792-BFD0-B123E13E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message and cap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436015-754D-4A45-969F-7CCE5AAECE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2931" y="4621347"/>
            <a:ext cx="8886152" cy="65134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88"/>
              </a:spcAft>
              <a:buNone/>
              <a:defRPr sz="1318" b="1">
                <a:solidFill>
                  <a:schemeClr val="bg1"/>
                </a:solidFill>
              </a:defRPr>
            </a:lvl1pPr>
            <a:lvl2pPr marL="414079" indent="0" algn="ctr">
              <a:lnSpc>
                <a:spcPct val="100000"/>
              </a:lnSpc>
              <a:spcBef>
                <a:spcPts val="0"/>
              </a:spcBef>
              <a:spcAft>
                <a:spcPts val="988"/>
              </a:spcAft>
              <a:buNone/>
              <a:defRPr>
                <a:solidFill>
                  <a:schemeClr val="bg1"/>
                </a:solidFill>
              </a:defRPr>
            </a:lvl2pPr>
            <a:lvl3pPr marL="828157" indent="0">
              <a:buNone/>
              <a:defRPr/>
            </a:lvl3pPr>
          </a:lstStyle>
          <a:p>
            <a:pPr lvl="0"/>
            <a:r>
              <a:rPr lang="en-US"/>
              <a:t>Click to edit heading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7285D-0173-4697-BD49-BCC716EC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2931" y="1724506"/>
            <a:ext cx="8886152" cy="2119939"/>
          </a:xfrm>
        </p:spPr>
        <p:txBody>
          <a:bodyPr anchor="ctr">
            <a:spAutoFit/>
          </a:bodyPr>
          <a:lstStyle>
            <a:lvl1pPr marL="0" indent="0" algn="ctr">
              <a:buNone/>
              <a:defRPr sz="6588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key message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92E50-AD1B-4DE8-81C6-CBE0CAF2CEE3}"/>
              </a:ext>
            </a:extLst>
          </p:cNvPr>
          <p:cNvSpPr/>
          <p:nvPr userDrawn="1"/>
        </p:nvSpPr>
        <p:spPr>
          <a:xfrm>
            <a:off x="1" y="1"/>
            <a:ext cx="12192000" cy="134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2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3AED-8F3F-453B-B0CC-80E1C7C4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457" y="6430295"/>
            <a:ext cx="2743200" cy="217254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defRPr sz="824">
                <a:solidFill>
                  <a:schemeClr val="bg1"/>
                </a:solidFill>
              </a:defRPr>
            </a:lvl1pPr>
          </a:lstStyle>
          <a:p>
            <a:fld id="{B044B40D-486A-4792-BFD0-B123E13E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C78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813" y="70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8DD2C02-1E79-4749-AE38-14C837E8F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0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C78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813" y="70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8DD2C02-1E79-4749-AE38-14C837E8F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3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16" y="1422400"/>
            <a:ext cx="6737350" cy="1865842"/>
          </a:xfrm>
        </p:spPr>
        <p:txBody>
          <a:bodyPr anchor="b"/>
          <a:lstStyle>
            <a:lvl1pPr>
              <a:defRPr sz="6000" b="1">
                <a:solidFill>
                  <a:srgbClr val="1C787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516" y="3308830"/>
            <a:ext cx="6788150" cy="725538"/>
          </a:xfrm>
        </p:spPr>
        <p:txBody>
          <a:bodyPr/>
          <a:lstStyle>
            <a:lvl1pPr marL="0" indent="0">
              <a:buNone/>
              <a:defRPr sz="2400">
                <a:solidFill>
                  <a:srgbClr val="C75E3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813" y="70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8DD2C02-1E79-4749-AE38-14C837E8F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54533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754533" cy="3542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813" y="70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8DD2C02-1E79-4749-AE38-14C837E8F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3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54533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754533" cy="3542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813" y="70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8DD2C02-1E79-4749-AE38-14C837E8F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8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8A9A5A-ACA3-945E-1688-5B81AAEB819C}"/>
              </a:ext>
            </a:extLst>
          </p:cNvPr>
          <p:cNvSpPr/>
          <p:nvPr/>
        </p:nvSpPr>
        <p:spPr>
          <a:xfrm>
            <a:off x="0" y="0"/>
            <a:ext cx="12192000" cy="7000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Franklin Gothic Book Regular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2086231"/>
            <a:ext cx="5181600" cy="418757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>
                <a:latin typeface="+mn-lt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+mn-lt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+mn-lt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400800" y="2086230"/>
            <a:ext cx="5181600" cy="41875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>
                <a:latin typeface="+mn-lt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+mn-lt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+mn-lt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/>
          </p:nvPr>
        </p:nvSpPr>
        <p:spPr>
          <a:xfrm>
            <a:off x="609600" y="1060453"/>
            <a:ext cx="10972800" cy="10257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charset="2"/>
              <a:buNone/>
              <a:defRPr sz="4000" baseline="0">
                <a:latin typeface="+mj-lt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09600" y="47982"/>
            <a:ext cx="10972800" cy="6517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71238-1824-D330-F4A2-DC2D2D74B2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35B9-D37C-734F-853A-36769F1C2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73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E4F25F-5213-5E88-3A6D-ADF57B3FEEA4}"/>
              </a:ext>
            </a:extLst>
          </p:cNvPr>
          <p:cNvSpPr/>
          <p:nvPr/>
        </p:nvSpPr>
        <p:spPr>
          <a:xfrm>
            <a:off x="0" y="0"/>
            <a:ext cx="12192000" cy="7000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Franklin Gothic Book 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1" y="1068779"/>
            <a:ext cx="10972801" cy="525846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>
                <a:latin typeface="Franklin Gothic Book" panose="020B0503020102020204" pitchFamily="34" charset="0"/>
                <a:cs typeface="Gill Sans"/>
              </a:defRPr>
            </a:lvl1pPr>
            <a:lvl2pPr marL="971550" indent="-5143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charset="2"/>
              <a:buChar char="§"/>
              <a:defRPr>
                <a:latin typeface="Franklin Gothic Book" panose="020B0503020102020204" pitchFamily="34" charset="0"/>
                <a:cs typeface="Gill Sans"/>
              </a:defRPr>
            </a:lvl2pPr>
            <a:lvl3pPr marL="12573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>
                <a:latin typeface="Franklin Gothic Book" panose="020B0503020102020204" pitchFamily="34" charset="0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09600" y="47982"/>
            <a:ext cx="10972800" cy="6517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Trebuchet MS" panose="020B0703020202090204" pitchFamily="34" charset="0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3D58504-8294-167A-E256-28EBB853E3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9660-8E81-D646-BDE9-DD73E1639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65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de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921519-72E6-4E13-A86D-07604E998CC0}"/>
              </a:ext>
            </a:extLst>
          </p:cNvPr>
          <p:cNvSpPr/>
          <p:nvPr userDrawn="1"/>
        </p:nvSpPr>
        <p:spPr>
          <a:xfrm>
            <a:off x="7" y="0"/>
            <a:ext cx="3581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34" y="636969"/>
            <a:ext cx="2972921" cy="1053723"/>
          </a:xfrm>
        </p:spPr>
        <p:txBody>
          <a:bodyPr anchor="t" anchorCtr="0">
            <a:normAutofit/>
          </a:bodyPr>
          <a:lstStyle>
            <a:lvl1pPr>
              <a:defRPr sz="16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934" y="1825635"/>
            <a:ext cx="2972921" cy="244362"/>
          </a:xfrm>
        </p:spPr>
        <p:txBody>
          <a:bodyPr wrap="square">
            <a:spAutoFit/>
          </a:bodyPr>
          <a:lstStyle>
            <a:lvl1pPr marL="0" indent="0">
              <a:buNone/>
              <a:defRPr sz="988" b="0"/>
            </a:lvl1pPr>
            <a:lvl2pPr marL="414079" indent="0">
              <a:buNone/>
              <a:defRPr sz="1318"/>
            </a:lvl2pPr>
            <a:lvl3pPr marL="828157" indent="0">
              <a:buNone/>
              <a:defRPr sz="1153"/>
            </a:lvl3pPr>
            <a:lvl4pPr marL="1242237" indent="0">
              <a:buNone/>
              <a:defRPr sz="988"/>
            </a:lvl4pPr>
            <a:lvl5pPr marL="1656317" indent="0">
              <a:buNone/>
              <a:defRPr sz="988"/>
            </a:lvl5pPr>
          </a:lstStyle>
          <a:p>
            <a:pPr lvl="0"/>
            <a:r>
              <a:rPr lang="en-US"/>
              <a:t>Click to add additional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0457" y="6430295"/>
            <a:ext cx="2743200" cy="217254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defRPr sz="824">
                <a:solidFill>
                  <a:schemeClr val="tx2"/>
                </a:solidFill>
              </a:defRPr>
            </a:lvl1pPr>
          </a:lstStyle>
          <a:p>
            <a:fld id="{B044B40D-486A-4792-BFD0-B123E13E9B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5C2F07-C2A0-4A3B-BD0A-D1B44CE408F7}"/>
              </a:ext>
            </a:extLst>
          </p:cNvPr>
          <p:cNvCxnSpPr/>
          <p:nvPr userDrawn="1"/>
        </p:nvCxnSpPr>
        <p:spPr>
          <a:xfrm>
            <a:off x="4102893" y="636966"/>
            <a:ext cx="7680767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96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2C02-1E79-4749-AE38-14C837E8FC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320813" y="70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DD2C02-1E79-4749-AE38-14C837E8FCC5}" type="slidenum">
              <a:rPr lang="en-US" b="1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5702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73" r:id="rId3"/>
    <p:sldLayoutId id="2147483682" r:id="rId4"/>
    <p:sldLayoutId id="2147483683" r:id="rId5"/>
    <p:sldLayoutId id="2147483672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3B6482-01DC-44FF-B649-C6B53B5DB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457" y="6430295"/>
            <a:ext cx="2743200" cy="21725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defRPr sz="824">
                <a:solidFill>
                  <a:schemeClr val="tx2"/>
                </a:solidFill>
              </a:defRPr>
            </a:lvl1pPr>
          </a:lstStyle>
          <a:p>
            <a:fld id="{B044B40D-486A-4792-BFD0-B123E13E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828157" rtl="0" eaLnBrk="1" latinLnBrk="0" hangingPunct="1">
        <a:lnSpc>
          <a:spcPct val="90000"/>
        </a:lnSpc>
        <a:spcBef>
          <a:spcPct val="0"/>
        </a:spcBef>
        <a:buNone/>
        <a:defRPr sz="3953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0" indent="0" algn="l" defTabSz="828157" rtl="0" eaLnBrk="1" latinLnBrk="0" hangingPunct="1">
        <a:lnSpc>
          <a:spcPct val="100000"/>
        </a:lnSpc>
        <a:spcBef>
          <a:spcPts val="0"/>
        </a:spcBef>
        <a:spcAft>
          <a:spcPts val="988"/>
        </a:spcAft>
        <a:buFont typeface="Arial" panose="020B0604020202020204" pitchFamily="34" charset="0"/>
        <a:buNone/>
        <a:defRPr sz="1482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06516" indent="-206516" algn="l" defTabSz="828157" rtl="0" eaLnBrk="1" latinLnBrk="0" hangingPunct="1">
        <a:lnSpc>
          <a:spcPct val="100000"/>
        </a:lnSpc>
        <a:spcBef>
          <a:spcPts val="0"/>
        </a:spcBef>
        <a:spcAft>
          <a:spcPts val="988"/>
        </a:spcAft>
        <a:buFont typeface="Arial" panose="020B0604020202020204" pitchFamily="34" charset="0"/>
        <a:buChar char="●"/>
        <a:defRPr sz="1318" kern="1200">
          <a:solidFill>
            <a:schemeClr val="tx1"/>
          </a:solidFill>
          <a:latin typeface="+mn-lt"/>
          <a:ea typeface="+mn-ea"/>
          <a:cs typeface="+mn-cs"/>
        </a:defRPr>
      </a:lvl2pPr>
      <a:lvl3pPr marL="424798" indent="-235271" algn="l" defTabSz="828157" rtl="0" eaLnBrk="1" latinLnBrk="0" hangingPunct="1">
        <a:lnSpc>
          <a:spcPct val="100000"/>
        </a:lnSpc>
        <a:spcBef>
          <a:spcPts val="0"/>
        </a:spcBef>
        <a:spcAft>
          <a:spcPts val="988"/>
        </a:spcAft>
        <a:buFont typeface="Open Sans" panose="020B0606030504020204" pitchFamily="34" charset="0"/>
        <a:buChar char="−"/>
        <a:defRPr sz="1153" kern="1200">
          <a:solidFill>
            <a:schemeClr val="tx1"/>
          </a:solidFill>
          <a:latin typeface="+mn-lt"/>
          <a:ea typeface="+mn-ea"/>
          <a:cs typeface="+mn-cs"/>
        </a:defRPr>
      </a:lvl3pPr>
      <a:lvl4pPr marL="1449276" indent="-207039" algn="l" defTabSz="828157" rtl="0" eaLnBrk="1" latinLnBrk="0" hangingPunct="1">
        <a:lnSpc>
          <a:spcPct val="100000"/>
        </a:lnSpc>
        <a:spcBef>
          <a:spcPts val="0"/>
        </a:spcBef>
        <a:spcAft>
          <a:spcPts val="988"/>
        </a:spcAft>
        <a:buFont typeface="Arial" panose="020B0604020202020204" pitchFamily="34" charset="0"/>
        <a:buChar char="•"/>
        <a:defRPr sz="988" kern="1200">
          <a:solidFill>
            <a:schemeClr val="tx1"/>
          </a:solidFill>
          <a:latin typeface="+mn-lt"/>
          <a:ea typeface="+mn-ea"/>
          <a:cs typeface="+mn-cs"/>
        </a:defRPr>
      </a:lvl4pPr>
      <a:lvl5pPr marL="1863356" indent="-207039" algn="l" defTabSz="828157" rtl="0" eaLnBrk="1" latinLnBrk="0" hangingPunct="1">
        <a:lnSpc>
          <a:spcPct val="100000"/>
        </a:lnSpc>
        <a:spcBef>
          <a:spcPts val="0"/>
        </a:spcBef>
        <a:spcAft>
          <a:spcPts val="988"/>
        </a:spcAft>
        <a:buFont typeface="Arial" panose="020B0604020202020204" pitchFamily="34" charset="0"/>
        <a:buChar char="•"/>
        <a:defRPr sz="988" kern="1200">
          <a:solidFill>
            <a:schemeClr val="tx1"/>
          </a:solidFill>
          <a:latin typeface="+mn-lt"/>
          <a:ea typeface="+mn-ea"/>
          <a:cs typeface="+mn-cs"/>
        </a:defRPr>
      </a:lvl5pPr>
      <a:lvl6pPr marL="2277436" indent="-207039" algn="l" defTabSz="828157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6pPr>
      <a:lvl7pPr marL="2691513" indent="-207039" algn="l" defTabSz="828157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7pPr>
      <a:lvl8pPr marL="3105594" indent="-207039" algn="l" defTabSz="828157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8pPr>
      <a:lvl9pPr marL="3519673" indent="-207039" algn="l" defTabSz="828157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157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414079" algn="l" defTabSz="828157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2pPr>
      <a:lvl3pPr marL="828157" algn="l" defTabSz="828157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3pPr>
      <a:lvl4pPr marL="1242237" algn="l" defTabSz="828157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4pPr>
      <a:lvl5pPr marL="1656317" algn="l" defTabSz="828157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5pPr>
      <a:lvl6pPr marL="2070395" algn="l" defTabSz="828157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6pPr>
      <a:lvl7pPr marL="2484475" algn="l" defTabSz="828157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7pPr>
      <a:lvl8pPr marL="2898554" algn="l" defTabSz="828157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8pPr>
      <a:lvl9pPr marL="3312633" algn="l" defTabSz="828157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98488" y="4159064"/>
            <a:ext cx="5906401" cy="16381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b="1" i="1" dirty="0"/>
              <a:t>Home In Tacoma Project</a:t>
            </a:r>
          </a:p>
          <a:p>
            <a:pPr>
              <a:lnSpc>
                <a:spcPct val="70000"/>
              </a:lnSpc>
            </a:pPr>
            <a:r>
              <a:rPr lang="en-US" sz="3600" b="1" i="1" dirty="0"/>
              <a:t>TPAG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January 17, 2024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68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7231-A364-5F1F-1F01-8EEE6B8B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13" y="0"/>
            <a:ext cx="10515600" cy="1325563"/>
          </a:xfrm>
        </p:spPr>
        <p:txBody>
          <a:bodyPr/>
          <a:lstStyle/>
          <a:p>
            <a:r>
              <a:rPr lang="en-US"/>
              <a:t>TMC Changes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8C9D2-FA7A-E273-9C05-0745785E5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0" y="1053465"/>
            <a:ext cx="11684000" cy="56182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1.37 Transfer of Development Rights Program Administrative Code:</a:t>
            </a: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Minor change for consistency with UR zoning</a:t>
            </a:r>
            <a:endParaRPr lang="en-US" sz="1800" b="0" i="1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1.39 Affordable Housing Bonuses Administrative Code: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Updates a</a:t>
            </a:r>
            <a:r>
              <a:rPr lang="en-US" sz="1800" b="0" i="1">
                <a:solidFill>
                  <a:schemeClr val="accent1"/>
                </a:solidFill>
                <a:effectLst/>
                <a:latin typeface="Calibri"/>
                <a:cs typeface="Calibri"/>
              </a:rPr>
              <a:t>ffordability bonuses process and requirements</a:t>
            </a:r>
          </a:p>
          <a:p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13.01.010 Definitions:</a:t>
            </a: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Adds and updates terms to address HIT package (middle housing, household, major transit, etc.)</a:t>
            </a:r>
            <a:endParaRPr lang="en-US" sz="1800" b="0" i="1">
              <a:solidFill>
                <a:schemeClr val="accent1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13.04 Platting and Subdivisions: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Adds Unit Lot Subdivision standards, </a:t>
            </a:r>
            <a:r>
              <a:rPr lang="en-US" sz="1800" b="0" i="1">
                <a:solidFill>
                  <a:schemeClr val="accent1"/>
                </a:solidFill>
                <a:effectLst/>
                <a:latin typeface="Calibri"/>
                <a:cs typeface="Calibri"/>
              </a:rPr>
              <a:t>removes Planned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Residential Districts (</a:t>
            </a:r>
            <a:r>
              <a:rPr lang="en-US" sz="1800" b="0" i="1">
                <a:solidFill>
                  <a:schemeClr val="accent1"/>
                </a:solidFill>
                <a:effectLst/>
                <a:latin typeface="Calibri"/>
                <a:cs typeface="Calibri"/>
              </a:rPr>
              <a:t>PRDs)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13.05.010 Land Use Permits and Procedures</a:t>
            </a: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Updates CUPs - removes Special Review District, Infill Pilot; updates Special Needs Housing, reuse of Historic Structures, Affordable Housing Bonus </a:t>
            </a:r>
            <a:endParaRPr lang="en-US" sz="1800" b="0" i="1">
              <a:solidFill>
                <a:schemeClr val="accent1"/>
              </a:solidFill>
              <a:effectLst/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i="1">
                <a:solidFill>
                  <a:srgbClr val="000000"/>
                </a:solidFill>
                <a:latin typeface="Calibri"/>
                <a:cs typeface="Calibri"/>
              </a:rPr>
              <a:t>13.06 Zoning</a:t>
            </a:r>
          </a:p>
          <a:p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13.06.010 General Provisions: 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Updates zoning map and general zoning standards</a:t>
            </a:r>
          </a:p>
          <a:p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13.06.020 Residential Districts: 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Replaces current zoning with proposed UR Districts and UR standards</a:t>
            </a:r>
          </a:p>
          <a:p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13.06.030 Commercial Districts/13.06.040 Mixed-Use Centers/13.06.060 Industrial: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Consistency updates </a:t>
            </a:r>
          </a:p>
          <a:p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13.06.070 Overlay Districts: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Updates re: modifications to existing PRDs, Airport Compatibility District min. lot size</a:t>
            </a:r>
          </a:p>
          <a:p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13.06.080 Special Use Standards: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Updates for ADUs, residential businesses, short-term rentals, special needs housing; removes Cottage Housing </a:t>
            </a:r>
          </a:p>
          <a:p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13.06.090 Site Development Standards: 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 Updates landscaping, parking, pedestrian and bike, other standards</a:t>
            </a:r>
            <a:endParaRPr lang="en-US" sz="1800">
              <a:solidFill>
                <a:schemeClr val="accent1"/>
              </a:solidFill>
              <a:latin typeface="Calibri"/>
              <a:cs typeface="Calibri"/>
            </a:endParaRPr>
          </a:p>
          <a:p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13.06.100 Building Design Standards: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 Adds HIT middle housing standards, re-organizes other residential standards </a:t>
            </a:r>
          </a:p>
          <a:p>
            <a:r>
              <a:rPr lang="en-US" sz="1800" b="1" i="0">
                <a:effectLst/>
                <a:latin typeface="Calibri Light"/>
                <a:cs typeface="Calibri Light"/>
              </a:rPr>
              <a:t>13.12 Environmental Code</a:t>
            </a:r>
            <a:r>
              <a:rPr lang="en-US" sz="1800" b="1">
                <a:latin typeface="Calibri Light"/>
                <a:cs typeface="Calibri Light"/>
              </a:rPr>
              <a:t>: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Increases threshold for SEPA review; adds traffic, archaeologic and soils standards</a:t>
            </a:r>
          </a:p>
          <a:p>
            <a:r>
              <a:rPr lang="en-US" sz="1800" b="1" i="0">
                <a:effectLst/>
                <a:latin typeface="Calibri Light"/>
                <a:cs typeface="Calibri Light"/>
              </a:rPr>
              <a:t>13.17 Residential Target Areas</a:t>
            </a:r>
            <a:r>
              <a:rPr lang="en-US" sz="1800" b="1">
                <a:latin typeface="Calibri Light"/>
                <a:cs typeface="Calibri Light"/>
              </a:rPr>
              <a:t>: </a:t>
            </a:r>
            <a:r>
              <a:rPr lang="en-US" sz="1800" i="1">
                <a:solidFill>
                  <a:schemeClr val="accent1"/>
                </a:solidFill>
                <a:latin typeface="Calibri"/>
                <a:cs typeface="Calibri"/>
              </a:rPr>
              <a:t>Adds new areas to the RTA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264A0-503B-BD32-759C-F945E17D2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CEE29-6047-16EA-1FA5-1C4D40375C6A}"/>
              </a:ext>
            </a:extLst>
          </p:cNvPr>
          <p:cNvSpPr/>
          <p:nvPr/>
        </p:nvSpPr>
        <p:spPr>
          <a:xfrm>
            <a:off x="286173" y="2929467"/>
            <a:ext cx="11565467" cy="278362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FCEA-5D56-4870-BD1C-B414EE4B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 planning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06C8A-8FEE-2846-CD92-1772E40102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cs typeface="Calibri"/>
              </a:rPr>
              <a:t>Evaluates functionality and use of space under proposed housing standards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Identifies </a:t>
            </a:r>
          </a:p>
          <a:p>
            <a:pPr lvl="1"/>
            <a:r>
              <a:rPr lang="en-US" sz="2000">
                <a:cs typeface="Calibri"/>
              </a:rPr>
              <a:t>HIT package changes</a:t>
            </a:r>
          </a:p>
          <a:p>
            <a:pPr lvl="1"/>
            <a:r>
              <a:rPr lang="en-US" sz="2000">
                <a:cs typeface="Calibri"/>
              </a:rPr>
              <a:t>Utilities and access standards updates</a:t>
            </a:r>
          </a:p>
          <a:p>
            <a:pPr lvl="1"/>
            <a:r>
              <a:rPr lang="en-US" sz="2000">
                <a:cs typeface="Calibri"/>
              </a:rPr>
              <a:t>Topics for ongoing study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Landscaping code – final decisions (tree retention, fee in lieu)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A6359-4334-CB19-9BF4-0E053253E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818A-D5CF-80E6-16E1-795AF6EA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95" y="128186"/>
            <a:ext cx="11153026" cy="1325563"/>
          </a:xfrm>
        </p:spPr>
        <p:txBody>
          <a:bodyPr>
            <a:normAutofit/>
          </a:bodyPr>
          <a:lstStyle/>
          <a:p>
            <a:r>
              <a:rPr lang="en-US" sz="4000"/>
              <a:t>Site planning exercise – does everything fit?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8B504-F819-EA80-2AEE-B7143FD04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302D0E-476D-3177-65FE-D4697C6F1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50"/>
          <a:stretch/>
        </p:blipFill>
        <p:spPr>
          <a:xfrm>
            <a:off x="5267864" y="1145849"/>
            <a:ext cx="6875516" cy="55982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5A13FC-EBF6-B167-9FC1-F0A511C07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702"/>
          <a:stretch/>
        </p:blipFill>
        <p:spPr>
          <a:xfrm>
            <a:off x="190977" y="4727145"/>
            <a:ext cx="5076887" cy="1970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00EB0D-51C8-EB96-53A9-C88C5CC8AEAF}"/>
              </a:ext>
            </a:extLst>
          </p:cNvPr>
          <p:cNvSpPr txBox="1"/>
          <p:nvPr/>
        </p:nvSpPr>
        <p:spPr>
          <a:xfrm>
            <a:off x="9359033" y="1145849"/>
            <a:ext cx="204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EXAMPLE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4DBE-EABD-CDC8-8359-6425BE3B0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85" y="1318914"/>
            <a:ext cx="4854389" cy="32361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Tested 6 scenarios (typical lots, upper end of density range) </a:t>
            </a:r>
          </a:p>
          <a:p>
            <a:r>
              <a:rPr lang="en-US" dirty="0"/>
              <a:t>Integrated HIT package AND proposed access and utilities standards</a:t>
            </a:r>
          </a:p>
          <a:p>
            <a:r>
              <a:rPr lang="en-US" dirty="0"/>
              <a:t>Consulted with Tacoma Permit Advisory Group</a:t>
            </a:r>
          </a:p>
        </p:txBody>
      </p:sp>
    </p:spTree>
    <p:extLst>
      <p:ext uri="{BB962C8B-B14F-4D97-AF65-F5344CB8AC3E}">
        <p14:creationId xmlns:p14="http://schemas.microsoft.com/office/powerpoint/2010/main" val="214038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BCC7-BFAD-7054-57EA-3B803CA9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54" y="146624"/>
            <a:ext cx="5516103" cy="1325563"/>
          </a:xfrm>
        </p:spPr>
        <p:txBody>
          <a:bodyPr>
            <a:normAutofit/>
          </a:bodyPr>
          <a:lstStyle/>
          <a:p>
            <a:r>
              <a:rPr lang="en-US" sz="400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AE529-EC44-CE12-7452-0A7BD9739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65A15-ADA6-4564-6ABA-C501D723C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2" t="32456" b="10436"/>
          <a:stretch/>
        </p:blipFill>
        <p:spPr>
          <a:xfrm>
            <a:off x="6296024" y="1472187"/>
            <a:ext cx="5895976" cy="5179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8D4C8D-0ED5-E41D-A544-B84B4DC83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766"/>
          <a:stretch/>
        </p:blipFill>
        <p:spPr>
          <a:xfrm>
            <a:off x="6390579" y="809405"/>
            <a:ext cx="4948790" cy="4990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21EC6A-A704-F130-18DE-94AB28679AA7}"/>
              </a:ext>
            </a:extLst>
          </p:cNvPr>
          <p:cNvSpPr txBox="1">
            <a:spLocks/>
          </p:cNvSpPr>
          <p:nvPr/>
        </p:nvSpPr>
        <p:spPr>
          <a:xfrm>
            <a:off x="492054" y="1472186"/>
            <a:ext cx="5516103" cy="459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The package generally works, though it can be a tight fit</a:t>
            </a:r>
          </a:p>
          <a:p>
            <a:r>
              <a:rPr lang="en-US" dirty="0"/>
              <a:t>Zoning and land use standards are close </a:t>
            </a:r>
          </a:p>
          <a:p>
            <a:r>
              <a:rPr lang="en-US" dirty="0"/>
              <a:t>Utilities &amp; access standards updates are critical </a:t>
            </a:r>
          </a:p>
          <a:p>
            <a:r>
              <a:rPr lang="en-US" dirty="0"/>
              <a:t>Not every site can develop to max densities (due to site conditions like soils, trees, slopes, lack of infrastructure)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05AF90-EBF6-87CE-4C64-9D386D14A20F}"/>
              </a:ext>
            </a:extLst>
          </p:cNvPr>
          <p:cNvSpPr txBox="1"/>
          <p:nvPr/>
        </p:nvSpPr>
        <p:spPr>
          <a:xfrm>
            <a:off x="7737546" y="321400"/>
            <a:ext cx="204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EXAMPLE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6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94D52-86BA-9A25-42B8-F9E8B394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49" y="420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Site plan study -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D6D06-F4C4-A874-1810-B68C790B3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2E6AFD-F35A-F947-B286-8BBBEB580C93}"/>
              </a:ext>
            </a:extLst>
          </p:cNvPr>
          <p:cNvSpPr txBox="1">
            <a:spLocks/>
          </p:cNvSpPr>
          <p:nvPr/>
        </p:nvSpPr>
        <p:spPr>
          <a:xfrm>
            <a:off x="854770" y="1219748"/>
            <a:ext cx="10864619" cy="3876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HIT package – for bonus projects</a:t>
            </a:r>
          </a:p>
          <a:p>
            <a:pPr lvl="1"/>
            <a:r>
              <a:rPr lang="en-US" i="1" dirty="0"/>
              <a:t>Proposal already offers density, FAR, parking, height bonuses</a:t>
            </a:r>
          </a:p>
          <a:p>
            <a:pPr lvl="1"/>
            <a:r>
              <a:rPr lang="en-US" dirty="0"/>
              <a:t>Staff recommend (in addition)</a:t>
            </a:r>
          </a:p>
          <a:p>
            <a:pPr lvl="2"/>
            <a:r>
              <a:rPr lang="en-US" dirty="0"/>
              <a:t>Tree credits reduction by 5% (ex., UR-1 35% becomes 30%)</a:t>
            </a:r>
          </a:p>
          <a:p>
            <a:pPr lvl="2"/>
            <a:r>
              <a:rPr lang="en-US" dirty="0"/>
              <a:t>Front setbacks reduced by 5 ft (varies by zone – min. would be 5 ft)</a:t>
            </a:r>
          </a:p>
          <a:p>
            <a:pPr lvl="2"/>
            <a:r>
              <a:rPr lang="en-US" dirty="0"/>
              <a:t>Amenity space (UR-1 and UR-2) - reduced by 50 ft per bonus level; UR-3 - by 25 ft per bonus level</a:t>
            </a:r>
          </a:p>
          <a:p>
            <a:r>
              <a:rPr lang="en-US" dirty="0"/>
              <a:t>Utilities &amp; access standards</a:t>
            </a:r>
          </a:p>
          <a:p>
            <a:pPr lvl="1"/>
            <a:r>
              <a:rPr lang="en-US" dirty="0"/>
              <a:t>Reduced requirements for parking, driveway, ped path dimensions</a:t>
            </a:r>
          </a:p>
          <a:p>
            <a:pPr lvl="1"/>
            <a:r>
              <a:rPr lang="en-US" dirty="0"/>
              <a:t>Shared utilities services allowed</a:t>
            </a:r>
          </a:p>
          <a:p>
            <a:r>
              <a:rPr lang="en-US" dirty="0"/>
              <a:t>Future actions </a:t>
            </a:r>
          </a:p>
          <a:p>
            <a:pPr lvl="1"/>
            <a:r>
              <a:rPr lang="en-US" dirty="0"/>
              <a:t>Monitor outcomes &amp; study further standards changes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7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63D1-1607-96E0-03CE-C244D854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F9267-787B-E759-5591-72A07FE738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Seeking broad, equitable and effective public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13111-9498-A9D9-BD8E-EE44E83E0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7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171B-4A8A-6143-FB45-5963648E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/>
              <a:t>Event Schedule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ED7D5-B239-F3CC-11D0-2AC51BC66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D2C02-1E79-4749-AE38-14C837E8FCC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0DC6A4-11FC-A4FC-0CB6-48545DFE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32" y="1134860"/>
            <a:ext cx="6817856" cy="2543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i="0">
                <a:solidFill>
                  <a:srgbClr val="C75E36"/>
                </a:solidFill>
                <a:effectLst/>
              </a:rPr>
              <a:t>Tuesday, February 20</a:t>
            </a:r>
            <a:r>
              <a:rPr lang="en-US" sz="2000" b="0" i="0">
                <a:solidFill>
                  <a:srgbClr val="C75E36"/>
                </a:solidFill>
                <a:effectLst/>
              </a:rPr>
              <a:t>, 6-7:30 p.m. on Zoom</a:t>
            </a:r>
            <a:endParaRPr lang="en-US" sz="200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>
                <a:solidFill>
                  <a:srgbClr val="C75E36"/>
                </a:solidFill>
                <a:effectLst/>
              </a:rPr>
              <a:t>Thursday, February 22</a:t>
            </a:r>
            <a:r>
              <a:rPr lang="en-US" sz="2000" b="0" i="0">
                <a:solidFill>
                  <a:srgbClr val="C75E36"/>
                </a:solidFill>
                <a:effectLst/>
              </a:rPr>
              <a:t>, 6-7:30 p.m. at Bates Technical College South Campus, 2201 S. 78th St.</a:t>
            </a:r>
            <a:endParaRPr lang="en-US" sz="200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>
                <a:solidFill>
                  <a:srgbClr val="C75E36"/>
                </a:solidFill>
                <a:effectLst/>
              </a:rPr>
              <a:t>Wednesday, February 28</a:t>
            </a:r>
            <a:r>
              <a:rPr lang="en-US" sz="2000" b="0" i="0">
                <a:solidFill>
                  <a:srgbClr val="C75E36"/>
                </a:solidFill>
                <a:effectLst/>
              </a:rPr>
              <a:t>, 6-7:30 p.m. at University of Puget Sound Upper Marshall Hall, 1500 N. Warner St.</a:t>
            </a:r>
            <a:endParaRPr lang="en-US" sz="200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>
                <a:solidFill>
                  <a:srgbClr val="C75E36"/>
                </a:solidFill>
                <a:effectLst/>
              </a:rPr>
              <a:t>Saturday, March 2</a:t>
            </a:r>
            <a:r>
              <a:rPr lang="en-US" sz="2000" b="0" i="0">
                <a:solidFill>
                  <a:srgbClr val="C75E36"/>
                </a:solidFill>
                <a:effectLst/>
              </a:rPr>
              <a:t>, 2-4 p.m. at Eastside Community Center Social Hall, 1721 E 56th St.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A77BE780-10BB-1909-D93B-CD9D64C22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67" y="567653"/>
            <a:ext cx="3693952" cy="2861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29BF4-32B0-D086-29BA-121989F0B287}"/>
              </a:ext>
            </a:extLst>
          </p:cNvPr>
          <p:cNvSpPr txBox="1"/>
          <p:nvPr/>
        </p:nvSpPr>
        <p:spPr>
          <a:xfrm>
            <a:off x="8358547" y="3674511"/>
            <a:ext cx="320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Mailer coming soon!</a:t>
            </a:r>
          </a:p>
        </p:txBody>
      </p:sp>
      <p:pic>
        <p:nvPicPr>
          <p:cNvPr id="15" name="Graphic 14" descr="Back outline">
            <a:extLst>
              <a:ext uri="{FF2B5EF4-FFF2-40B4-BE49-F238E27FC236}">
                <a16:creationId xmlns:a16="http://schemas.microsoft.com/office/drawing/2014/main" id="{6DF8BA26-D902-3596-E422-B21100535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988660" flipH="1">
            <a:off x="10329051" y="3404431"/>
            <a:ext cx="577633" cy="547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2686F9-232C-8267-F770-D1DA6D918134}"/>
              </a:ext>
            </a:extLst>
          </p:cNvPr>
          <p:cNvSpPr txBox="1"/>
          <p:nvPr/>
        </p:nvSpPr>
        <p:spPr>
          <a:xfrm>
            <a:off x="412702" y="3674511"/>
            <a:ext cx="9251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Calibri"/>
              </a:rPr>
              <a:t>Additional Outreach </a:t>
            </a:r>
          </a:p>
          <a:p>
            <a:pPr marL="285750" indent="-285750">
              <a:buFont typeface="Arial"/>
              <a:buChar char="•"/>
            </a:pPr>
            <a:r>
              <a:rPr lang="en-US" sz="1600" b="1">
                <a:cs typeface="Calibri"/>
              </a:rPr>
              <a:t>Community presentations</a:t>
            </a:r>
            <a:r>
              <a:rPr lang="en-US" sz="1600">
                <a:cs typeface="Calibri"/>
              </a:rPr>
              <a:t>- Neighborhood Councils, Commissions, Community groups</a:t>
            </a:r>
          </a:p>
          <a:p>
            <a:pPr marL="285750" indent="-285750">
              <a:buFont typeface="Arial"/>
              <a:buChar char="•"/>
            </a:pPr>
            <a:r>
              <a:rPr lang="en-US" sz="1600" b="1">
                <a:cs typeface="Calibri"/>
              </a:rPr>
              <a:t>Event Tabling</a:t>
            </a:r>
            <a:r>
              <a:rPr lang="en-US" sz="1600">
                <a:cs typeface="Calibri"/>
              </a:rPr>
              <a:t>- MLK day, Lincoln Lunar New Year, Tet Festival</a:t>
            </a:r>
          </a:p>
          <a:p>
            <a:pPr marL="285750" indent="-285750">
              <a:buFont typeface="Arial"/>
              <a:buChar char="•"/>
            </a:pPr>
            <a:r>
              <a:rPr lang="en-US" sz="1600" b="1">
                <a:cs typeface="Calibri"/>
              </a:rPr>
              <a:t>Language access</a:t>
            </a:r>
            <a:r>
              <a:rPr lang="en-US" sz="1600">
                <a:cs typeface="Calibri"/>
              </a:rPr>
              <a:t>- Language/Cultural Ambassadors at March 2nd event, materials in top languages</a:t>
            </a:r>
          </a:p>
          <a:p>
            <a:pPr marL="285750" indent="-285750">
              <a:buFont typeface="Arial"/>
              <a:buChar char="•"/>
            </a:pPr>
            <a:r>
              <a:rPr lang="en-US" sz="1600" b="1">
                <a:cs typeface="Calibri"/>
              </a:rPr>
              <a:t>Housing Equity Champions</a:t>
            </a:r>
            <a:r>
              <a:rPr lang="en-US" sz="1600">
                <a:cs typeface="Calibri"/>
              </a:rPr>
              <a:t>- engaged throughout</a:t>
            </a:r>
          </a:p>
        </p:txBody>
      </p:sp>
    </p:spTree>
    <p:extLst>
      <p:ext uri="{BB962C8B-B14F-4D97-AF65-F5344CB8AC3E}">
        <p14:creationId xmlns:p14="http://schemas.microsoft.com/office/powerpoint/2010/main" val="327733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D2CC-7CD8-2D7E-D63F-DFE8D7F8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45" y="124992"/>
            <a:ext cx="10515600" cy="1325563"/>
          </a:xfrm>
        </p:spPr>
        <p:txBody>
          <a:bodyPr/>
          <a:lstStyle/>
          <a:p>
            <a:r>
              <a:rPr lang="en-US"/>
              <a:t>Revised project schedule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A468C1-7793-5087-A384-C1DCF2439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105990"/>
              </p:ext>
            </p:extLst>
          </p:nvPr>
        </p:nvGraphicFramePr>
        <p:xfrm>
          <a:off x="704220" y="0"/>
          <a:ext cx="9668838" cy="435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2F887-2CA7-1F71-5B89-7131D17A3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E7096E-1C57-6192-846C-FD392397CF61}"/>
              </a:ext>
            </a:extLst>
          </p:cNvPr>
          <p:cNvGrpSpPr/>
          <p:nvPr/>
        </p:nvGrpSpPr>
        <p:grpSpPr>
          <a:xfrm>
            <a:off x="745416" y="2933195"/>
            <a:ext cx="10067825" cy="1637473"/>
            <a:chOff x="685885" y="2933195"/>
            <a:chExt cx="10067825" cy="16374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0C480C-DEFA-74D4-48E6-0F6A6AE83023}"/>
                </a:ext>
              </a:extLst>
            </p:cNvPr>
            <p:cNvSpPr txBox="1"/>
            <p:nvPr/>
          </p:nvSpPr>
          <p:spPr>
            <a:xfrm>
              <a:off x="685885" y="2933195"/>
              <a:ext cx="322352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/>
                <a:t>Develop full package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/>
                <a:t>EIS Consultation</a:t>
              </a:r>
            </a:p>
            <a:p>
              <a:endParaRPr lang="en-US" sz="2000"/>
            </a:p>
            <a:p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FCB0D8-9F83-44B0-D64A-7D3BE64BD08E}"/>
                </a:ext>
              </a:extLst>
            </p:cNvPr>
            <p:cNvSpPr txBox="1"/>
            <p:nvPr/>
          </p:nvSpPr>
          <p:spPr>
            <a:xfrm>
              <a:off x="4308400" y="2939452"/>
              <a:ext cx="2767589" cy="16312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i="1">
                  <a:solidFill>
                    <a:schemeClr val="accent2"/>
                  </a:solidFill>
                </a:rPr>
                <a:t>Planning Commission Public Hearing</a:t>
              </a:r>
              <a:endParaRPr lang="en-US" sz="2000" b="1" i="1">
                <a:solidFill>
                  <a:schemeClr val="accent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i="1">
                  <a:solidFill>
                    <a:schemeClr val="accent2"/>
                  </a:solidFill>
                </a:rPr>
                <a:t>Release Draft EIS</a:t>
              </a:r>
              <a:endParaRPr lang="en-US" sz="2000" b="1" i="1">
                <a:solidFill>
                  <a:schemeClr val="accent2"/>
                </a:solidFill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/>
                <a:t>Planning Commission recommendation</a:t>
              </a:r>
              <a:endParaRPr lang="en-US" sz="2000"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1A2928-FB86-3ABF-BF21-ED0251D4152B}"/>
                </a:ext>
              </a:extLst>
            </p:cNvPr>
            <p:cNvSpPr txBox="1"/>
            <p:nvPr/>
          </p:nvSpPr>
          <p:spPr>
            <a:xfrm>
              <a:off x="7873961" y="2945186"/>
              <a:ext cx="28797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/>
                <a:t>City Council review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/>
                <a:t>Release Final EIS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/>
                <a:t>Council Public Hearing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/>
                <a:t>Council action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5283CC-88A4-8554-7AA3-1AADB8321F71}"/>
              </a:ext>
            </a:extLst>
          </p:cNvPr>
          <p:cNvSpPr txBox="1"/>
          <p:nvPr/>
        </p:nvSpPr>
        <p:spPr>
          <a:xfrm>
            <a:off x="4567814" y="4847672"/>
            <a:ext cx="449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Ongoing engagement throughout</a:t>
            </a:r>
          </a:p>
          <a:p>
            <a:endParaRPr lang="en-US" sz="2400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D533-8FB4-A784-04A5-B1B5FBE256AB}"/>
              </a:ext>
            </a:extLst>
          </p:cNvPr>
          <p:cNvSpPr txBox="1">
            <a:spLocks/>
          </p:cNvSpPr>
          <p:nvPr/>
        </p:nvSpPr>
        <p:spPr>
          <a:xfrm>
            <a:off x="685885" y="4023324"/>
            <a:ext cx="3622515" cy="1818891"/>
          </a:xfrm>
          <a:prstGeom prst="rect">
            <a:avLst/>
          </a:prstGeom>
          <a:solidFill>
            <a:srgbClr val="D3E5E5"/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PRIOR WORK</a:t>
            </a:r>
          </a:p>
          <a:p>
            <a:r>
              <a:rPr lang="en-US" sz="2000"/>
              <a:t>HIT 1 policy direction</a:t>
            </a:r>
          </a:p>
          <a:p>
            <a:r>
              <a:rPr lang="en-US" sz="2000"/>
              <a:t>HIT 2 Round 1 &amp; 2 engagement</a:t>
            </a:r>
          </a:p>
          <a:p>
            <a:r>
              <a:rPr lang="en-US" sz="2000"/>
              <a:t>2023 legislative direction</a:t>
            </a:r>
          </a:p>
          <a:p>
            <a:r>
              <a:rPr lang="en-US" sz="2000"/>
              <a:t>Frequent Council guidance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6613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171B-4A8A-6143-FB45-5963648E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8" y="7096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FD0A-1D2C-7892-731C-60E34996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85" y="1067610"/>
            <a:ext cx="11036695" cy="4063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Objectives (Planning Commission meeting)</a:t>
            </a:r>
          </a:p>
          <a:p>
            <a:r>
              <a:rPr lang="en-US" sz="2000" b="1" dirty="0">
                <a:solidFill>
                  <a:schemeClr val="accent2"/>
                </a:solidFill>
                <a:cs typeface="Calibri"/>
              </a:rPr>
              <a:t>Authorization to release for public review </a:t>
            </a:r>
            <a:r>
              <a:rPr lang="en-US" sz="2000" dirty="0">
                <a:cs typeface="Calibri"/>
              </a:rPr>
              <a:t>- 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February 5 to Mar 8, 2024</a:t>
            </a:r>
            <a:endParaRPr lang="en-US" sz="2000" b="1" dirty="0">
              <a:solidFill>
                <a:schemeClr val="accent2"/>
              </a:solidFill>
              <a:cs typeface="Calibri"/>
            </a:endParaRPr>
          </a:p>
          <a:p>
            <a:r>
              <a:rPr lang="en-US" sz="2000" b="1" dirty="0">
                <a:solidFill>
                  <a:schemeClr val="accent2"/>
                </a:solidFill>
                <a:cs typeface="Calibri"/>
              </a:rPr>
              <a:t>Set public hearing date </a:t>
            </a:r>
            <a:r>
              <a:rPr lang="en-US" sz="2000" dirty="0">
                <a:cs typeface="Calibri"/>
              </a:rPr>
              <a:t>- Wednesday, 03/06 </a:t>
            </a:r>
          </a:p>
          <a:p>
            <a:r>
              <a:rPr lang="en-US" sz="2000" b="1" dirty="0">
                <a:solidFill>
                  <a:schemeClr val="accent2"/>
                </a:solidFill>
                <a:cs typeface="Calibri"/>
              </a:rPr>
              <a:t>Final changes to Package </a:t>
            </a:r>
            <a:r>
              <a:rPr lang="en-US" sz="2000" dirty="0">
                <a:cs typeface="Calibri"/>
              </a:rPr>
              <a:t>- Landscaping Code, amenity space, setbacks</a:t>
            </a:r>
          </a:p>
          <a:p>
            <a:r>
              <a:rPr lang="en-US" sz="2000" b="1" dirty="0">
                <a:solidFill>
                  <a:schemeClr val="accent2"/>
                </a:solidFill>
                <a:cs typeface="Calibri"/>
              </a:rPr>
              <a:t>Input on engagement approach</a:t>
            </a:r>
            <a:r>
              <a:rPr lang="en-US" sz="2000" dirty="0">
                <a:cs typeface="Calibri"/>
              </a:rPr>
              <a:t> - notice, info meetings, online platforms, key stakeholders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Provide awareness of</a:t>
            </a:r>
          </a:p>
          <a:p>
            <a:r>
              <a:rPr lang="en-US" sz="2000" b="1" dirty="0">
                <a:solidFill>
                  <a:schemeClr val="accent2"/>
                </a:solidFill>
                <a:cs typeface="Calibri"/>
              </a:rPr>
              <a:t>Site Planning Exercise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- how do housing, access, utilities, trees, etc. fit?</a:t>
            </a:r>
          </a:p>
          <a:p>
            <a:r>
              <a:rPr lang="en-US" sz="2000" b="1" dirty="0">
                <a:solidFill>
                  <a:schemeClr val="accent2"/>
                </a:solidFill>
                <a:cs typeface="Calibri"/>
              </a:rPr>
              <a:t>Draft EIS Initial Findings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– topics studied, likely impacts, mitigation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ED7D5-B239-F3CC-11D0-2AC51BC66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5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574F-BF40-9A27-74E1-5B2B64A6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the public review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4C9F-49F9-A44B-2CFB-2543F8231A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Summaries</a:t>
            </a:r>
          </a:p>
          <a:p>
            <a:r>
              <a:rPr lang="en-US" sz="2400">
                <a:cs typeface="Calibri"/>
              </a:rPr>
              <a:t>Zoning Code track changes edits </a:t>
            </a:r>
          </a:p>
          <a:p>
            <a:r>
              <a:rPr lang="en-US" sz="2400">
                <a:cs typeface="Calibri"/>
              </a:rPr>
              <a:t>Maps (interactive online versions)</a:t>
            </a:r>
          </a:p>
          <a:p>
            <a:r>
              <a:rPr lang="en-US" sz="2400">
                <a:cs typeface="Calibri"/>
              </a:rPr>
              <a:t>Draft EIS</a:t>
            </a:r>
          </a:p>
          <a:p>
            <a:r>
              <a:rPr lang="en-US" sz="2400">
                <a:cs typeface="Calibri"/>
              </a:rPr>
              <a:t>Technical memos (market analysis and bonuses, site planning exercise)</a:t>
            </a:r>
          </a:p>
          <a:p>
            <a:endParaRPr lang="en-US" sz="24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0C0F1-1C71-1F21-7BBE-4D5B3B108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8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8980-8761-E19B-44AA-64862A88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2" y="-2382"/>
            <a:ext cx="10515600" cy="1325563"/>
          </a:xfrm>
        </p:spPr>
        <p:txBody>
          <a:bodyPr/>
          <a:lstStyle/>
          <a:p>
            <a:r>
              <a:rPr lang="en-US"/>
              <a:t>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9BD0-81DB-3100-92C5-36E7DD986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27" y="145665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Overview </a:t>
            </a:r>
          </a:p>
          <a:p>
            <a:r>
              <a:rPr lang="en-US"/>
              <a:t>Summaries </a:t>
            </a:r>
            <a:endParaRPr lang="en-US">
              <a:cs typeface="Calibri"/>
            </a:endParaRPr>
          </a:p>
          <a:p>
            <a:pPr lvl="1"/>
            <a:r>
              <a:rPr lang="en-US"/>
              <a:t>Zoning </a:t>
            </a:r>
          </a:p>
          <a:p>
            <a:pPr lvl="1"/>
            <a:r>
              <a:rPr lang="en-US"/>
              <a:t>Housing types</a:t>
            </a:r>
            <a:endParaRPr lang="en-US">
              <a:cs typeface="Calibri"/>
            </a:endParaRPr>
          </a:p>
          <a:p>
            <a:pPr lvl="1"/>
            <a:r>
              <a:rPr lang="en-US"/>
              <a:t>Parking</a:t>
            </a:r>
            <a:endParaRPr lang="en-US">
              <a:cs typeface="Calibri"/>
            </a:endParaRPr>
          </a:p>
          <a:p>
            <a:pPr lvl="1"/>
            <a:r>
              <a:rPr lang="en-US"/>
              <a:t>Landscaping and amenity space </a:t>
            </a:r>
            <a:endParaRPr lang="en-US">
              <a:cs typeface="Calibri"/>
            </a:endParaRPr>
          </a:p>
          <a:p>
            <a:pPr lvl="1"/>
            <a:r>
              <a:rPr lang="en-US"/>
              <a:t>Unit Lot Subdivisions</a:t>
            </a:r>
            <a:endParaRPr lang="en-US">
              <a:cs typeface="Calibri"/>
            </a:endParaRPr>
          </a:p>
          <a:p>
            <a:pPr lvl="1"/>
            <a:r>
              <a:rPr lang="en-US"/>
              <a:t>Affordability and building retention 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476CD-997C-F8A7-847F-EEB2C6F95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9ADD8-D611-246A-D213-635B9C6BD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386" y="149914"/>
            <a:ext cx="2582338" cy="3279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CB1A9-BCF3-255E-8554-1B1B2657B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200" y="1257483"/>
            <a:ext cx="2582337" cy="3441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C09647-E394-58EA-7333-C452CFC73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684" y="2748479"/>
            <a:ext cx="2479422" cy="3337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303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CF7FC-69C7-96A5-9400-DE9ABAF4E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419DB-7469-7A99-CE09-5FB166983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" r="2921"/>
          <a:stretch/>
        </p:blipFill>
        <p:spPr>
          <a:xfrm>
            <a:off x="49295" y="1066352"/>
            <a:ext cx="8308814" cy="5524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891CC1-3F84-9533-0729-EE1A4D3DF3D2}"/>
              </a:ext>
            </a:extLst>
          </p:cNvPr>
          <p:cNvSpPr txBox="1"/>
          <p:nvPr/>
        </p:nvSpPr>
        <p:spPr>
          <a:xfrm>
            <a:off x="8322975" y="1019301"/>
            <a:ext cx="3867955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Follows Comp Plan, HIT 1 &amp; HB 1110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Low-scale Residential =  </a:t>
            </a:r>
            <a:r>
              <a:rPr lang="en-US" sz="2000" dirty="0">
                <a:solidFill>
                  <a:srgbClr val="0070C0"/>
                </a:solidFill>
              </a:rPr>
              <a:t>UR-1</a:t>
            </a:r>
            <a:r>
              <a:rPr lang="en-US" sz="2000" dirty="0"/>
              <a:t> or</a:t>
            </a:r>
            <a:r>
              <a:rPr lang="en-US" sz="2000" dirty="0">
                <a:solidFill>
                  <a:srgbClr val="0070C0"/>
                </a:solidFill>
              </a:rPr>
              <a:t> UR-2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Mid-scale Residential = </a:t>
            </a:r>
            <a:r>
              <a:rPr lang="en-US" sz="2000" dirty="0">
                <a:solidFill>
                  <a:srgbClr val="0070C0"/>
                </a:solidFill>
              </a:rPr>
              <a:t>UR-3</a:t>
            </a:r>
            <a:endParaRPr lang="en-US" sz="2000" dirty="0">
              <a:solidFill>
                <a:srgbClr val="0070C0"/>
              </a:solidFill>
              <a:cs typeface="Calibri"/>
            </a:endParaRPr>
          </a:p>
          <a:p>
            <a:endParaRPr lang="en-US" sz="2000" dirty="0">
              <a:solidFill>
                <a:srgbClr val="0070C0"/>
              </a:solidFill>
              <a:cs typeface="Calibri"/>
            </a:endParaRPr>
          </a:p>
          <a:p>
            <a:r>
              <a:rPr lang="en-US" sz="2400" b="1" dirty="0"/>
              <a:t>UR-2 in more walkable areas</a:t>
            </a:r>
            <a:endParaRPr lang="en-US" sz="2400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1/8-mile of “complete neighborhood features”</a:t>
            </a:r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1/4-mile of “major transit stations” (per HB 1110)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Existing PRD’s (outside of Parks/Open Space designations)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FD9EA0-45D1-7B94-C22E-4D3C67E34662}"/>
              </a:ext>
            </a:extLst>
          </p:cNvPr>
          <p:cNvSpPr txBox="1">
            <a:spLocks/>
          </p:cNvSpPr>
          <p:nvPr/>
        </p:nvSpPr>
        <p:spPr>
          <a:xfrm>
            <a:off x="-4279" y="-47663"/>
            <a:ext cx="9821863" cy="1387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C787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latin typeface="Calibri Light" panose="020F0302020204030204"/>
                <a:ea typeface="+mj-lt"/>
                <a:cs typeface="Calibri Light" panose="020F0302020204030204"/>
              </a:rPr>
              <a:t>Proposed “Urban Residential” Zones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1C787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E18EC-3EFD-39BF-82B0-4B651ACAC062}"/>
              </a:ext>
            </a:extLst>
          </p:cNvPr>
          <p:cNvSpPr txBox="1"/>
          <p:nvPr/>
        </p:nvSpPr>
        <p:spPr>
          <a:xfrm>
            <a:off x="6256867" y="4470400"/>
            <a:ext cx="1744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FINAL EDITS STILL IN PROGRESS</a:t>
            </a:r>
          </a:p>
        </p:txBody>
      </p:sp>
    </p:spTree>
    <p:extLst>
      <p:ext uri="{BB962C8B-B14F-4D97-AF65-F5344CB8AC3E}">
        <p14:creationId xmlns:p14="http://schemas.microsoft.com/office/powerpoint/2010/main" val="129557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7FE3-271B-2D28-1B81-A8231F5F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4" y="-230116"/>
            <a:ext cx="10515600" cy="1325563"/>
          </a:xfrm>
        </p:spPr>
        <p:txBody>
          <a:bodyPr/>
          <a:lstStyle/>
          <a:p>
            <a:r>
              <a:rPr lang="en-US" dirty="0"/>
              <a:t>Proposed UR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D0A5-ABF9-60E7-6FA7-669EFD7C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14" y="791248"/>
            <a:ext cx="11137123" cy="168676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Baseline: Allowed “by right”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Bonus 1: </a:t>
            </a:r>
            <a:r>
              <a:rPr lang="en-US" sz="2400" dirty="0"/>
              <a:t>2 units/20% affordable (70%-80% AMI rental, 100% AMI ownership) </a:t>
            </a:r>
            <a:r>
              <a:rPr lang="en-US" sz="2400" b="1" dirty="0"/>
              <a:t>or</a:t>
            </a:r>
            <a:r>
              <a:rPr lang="en-US" sz="2400" dirty="0"/>
              <a:t>, building retained with infill</a:t>
            </a:r>
          </a:p>
          <a:p>
            <a:r>
              <a:rPr lang="en-US" sz="2400" dirty="0">
                <a:solidFill>
                  <a:srgbClr val="00B050"/>
                </a:solidFill>
              </a:rPr>
              <a:t>Bonus 2:</a:t>
            </a:r>
            <a:r>
              <a:rPr lang="en-US" sz="2400" dirty="0"/>
              <a:t> Deeper affordability (60% AMI rental, 80% AMI ownership, all units for 50 years, no fee in lieu option), CUP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FEC69-5213-0318-7DEA-5CC4715BA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9F69FF-DD72-DF40-B906-4500E23EB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34026"/>
              </p:ext>
            </p:extLst>
          </p:nvPr>
        </p:nvGraphicFramePr>
        <p:xfrm>
          <a:off x="1522369" y="2316692"/>
          <a:ext cx="10338117" cy="3929834"/>
        </p:xfrm>
        <a:graphic>
          <a:graphicData uri="http://schemas.openxmlformats.org/drawingml/2006/table">
            <a:tbl>
              <a:tblPr/>
              <a:tblGrid>
                <a:gridCol w="3480263">
                  <a:extLst>
                    <a:ext uri="{9D8B030D-6E8A-4147-A177-3AD203B41FA5}">
                      <a16:colId xmlns:a16="http://schemas.microsoft.com/office/drawing/2014/main" val="1047434425"/>
                    </a:ext>
                  </a:extLst>
                </a:gridCol>
                <a:gridCol w="3389080">
                  <a:extLst>
                    <a:ext uri="{9D8B030D-6E8A-4147-A177-3AD203B41FA5}">
                      <a16:colId xmlns:a16="http://schemas.microsoft.com/office/drawing/2014/main" val="112297468"/>
                    </a:ext>
                  </a:extLst>
                </a:gridCol>
                <a:gridCol w="3468774">
                  <a:extLst>
                    <a:ext uri="{9D8B030D-6E8A-4147-A177-3AD203B41FA5}">
                      <a16:colId xmlns:a16="http://schemas.microsoft.com/office/drawing/2014/main" val="2870936877"/>
                    </a:ext>
                  </a:extLst>
                </a:gridCol>
              </a:tblGrid>
              <a:tr h="31882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Residential (UR-1)   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Residential (UR-2)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Urban Residential (UR-3) 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8488"/>
                  </a:ext>
                </a:extLst>
              </a:tr>
              <a:tr h="88786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​Baseline: 1/1500 sf (4 per lot)  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Bonus 1: 1/1000 sf (6 per lot)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Bonus 2: 1/750 sf (8 per lot)  ​</a:t>
                      </a:r>
                      <a:endParaRPr lang="en-US" sz="17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Baseline: 1/1000 sf (6 per lot)  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Bonus 1: 1/750 sf (8 per lot)  ​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Bonus 2: 1/500 sf (12 per lot)</a:t>
                      </a:r>
                      <a:endParaRPr lang="en-US" sz="17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Baseline: 1/750 sf (8 per lot)  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Bonus 1: 1/500 sf (12 per lot)  ​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Bonus 2:  1/375 sf (16 per lot) </a:t>
                      </a:r>
                      <a:endParaRPr lang="en-US" sz="17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728564"/>
                  </a:ext>
                </a:extLst>
              </a:tr>
              <a:tr h="88786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</a:rPr>
                        <a:t> 1-2 units: 0.6, 3+ units: 0.8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70C0"/>
                          </a:solidFill>
                          <a:effectLst/>
                        </a:rPr>
                        <a:t>Bonus 1: 1.0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</a:rPr>
                        <a:t>Bonus 2: 1.2</a:t>
                      </a: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</a:rPr>
                        <a:t> 1-2 units: 0.8, 3+ units: 1.0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70C0"/>
                          </a:solidFill>
                          <a:effectLst/>
                        </a:rPr>
                        <a:t>Bonus 1: 1.2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</a:rPr>
                        <a:t>Bonus 2: 1.6</a:t>
                      </a: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</a:rPr>
                        <a:t> 1-2 units: 1.0, 3+ units: 1.2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70C0"/>
                          </a:solidFill>
                          <a:effectLst/>
                        </a:rPr>
                        <a:t>Bonus 1: 1.6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</a:rPr>
                        <a:t>Bonus 2: 2.0</a:t>
                      </a: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18723"/>
                  </a:ext>
                </a:extLst>
              </a:tr>
              <a:tr h="88786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</a:rPr>
                        <a:t>: 35 ft (25 ft rear yard)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70C0"/>
                          </a:solidFill>
                          <a:effectLst/>
                        </a:rPr>
                        <a:t>Bonus 1: 35 ft rear yard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</a:rPr>
                        <a:t>Bonus 2: Same</a:t>
                      </a: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</a:rPr>
                        <a:t>: 35 ft (25 ft rear yard)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70C0"/>
                          </a:solidFill>
                          <a:effectLst/>
                        </a:rPr>
                        <a:t>Bonus 1: 35 ft rear yard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</a:rPr>
                        <a:t>Bonus 2: Same</a:t>
                      </a: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</a:rPr>
                        <a:t>: 35 ft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70C0"/>
                          </a:solidFill>
                          <a:effectLst/>
                        </a:rPr>
                        <a:t>Bonus 1: 45 ft (4 stories)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</a:rPr>
                        <a:t>Bonus 2: 45 ft (5 stories) </a:t>
                      </a: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82453"/>
                  </a:ext>
                </a:extLst>
              </a:tr>
              <a:tr h="88786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</a:rPr>
                        <a:t>: 1 stall per dwelling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70C0"/>
                          </a:solidFill>
                          <a:effectLst/>
                        </a:rPr>
                        <a:t>Bonus 1: None for bonus units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</a:rPr>
                        <a:t>Bonus 2: None for project</a:t>
                      </a: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</a:rPr>
                        <a:t>: 0.75 per dwelling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70C0"/>
                          </a:solidFill>
                          <a:effectLst/>
                        </a:rPr>
                        <a:t>Bonus 1: None for bonus units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</a:rPr>
                        <a:t>Bonus 2: None for project</a:t>
                      </a: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</a:rPr>
                        <a:t>: 0.5 per dwelling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70C0"/>
                          </a:solidFill>
                          <a:effectLst/>
                        </a:rPr>
                        <a:t>Bonus 1: None for bonus units</a:t>
                      </a:r>
                    </a:p>
                    <a:p>
                      <a:pPr algn="l" fontAlgn="base"/>
                      <a:r>
                        <a:rPr lang="en-US" sz="1700" b="0" i="0" dirty="0">
                          <a:solidFill>
                            <a:srgbClr val="00B050"/>
                          </a:solidFill>
                          <a:effectLst/>
                        </a:rPr>
                        <a:t>Bonus 2: None for project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8803" marR="88803" marT="44401" marB="44401">
                    <a:lnL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89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409058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C9127C7-E140-98E8-7F5D-7078CB5E7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21741"/>
              </p:ext>
            </p:extLst>
          </p:nvPr>
        </p:nvGraphicFramePr>
        <p:xfrm>
          <a:off x="472611" y="3088640"/>
          <a:ext cx="1130158" cy="311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0158">
                  <a:extLst>
                    <a:ext uri="{9D8B030D-6E8A-4147-A177-3AD203B41FA5}">
                      <a16:colId xmlns:a16="http://schemas.microsoft.com/office/drawing/2014/main" val="2667947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4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FAR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9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Height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980677"/>
                  </a:ext>
                </a:extLst>
              </a:tr>
              <a:tr h="324217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Parking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3163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AAA2BD-3125-AEBF-242E-3BCC3A33305C}"/>
              </a:ext>
            </a:extLst>
          </p:cNvPr>
          <p:cNvSpPr txBox="1"/>
          <p:nvPr/>
        </p:nvSpPr>
        <p:spPr>
          <a:xfrm>
            <a:off x="2969234" y="6411343"/>
            <a:ext cx="834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Density assumes a typical 6000 sf lot; 4 units + 2 bonus allowed on pre-existing lots</a:t>
            </a:r>
          </a:p>
        </p:txBody>
      </p:sp>
    </p:spTree>
    <p:extLst>
      <p:ext uri="{BB962C8B-B14F-4D97-AF65-F5344CB8AC3E}">
        <p14:creationId xmlns:p14="http://schemas.microsoft.com/office/powerpoint/2010/main" val="418066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1E04-E103-07B4-997F-417D3BC7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" y="-3969"/>
            <a:ext cx="10515600" cy="1325563"/>
          </a:xfrm>
        </p:spPr>
        <p:txBody>
          <a:bodyPr/>
          <a:lstStyle/>
          <a:p>
            <a:r>
              <a:rPr lang="en-US"/>
              <a:t>Reduced Parking Areas 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30768E-91D5-792A-1A79-80CB80FE0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236" y="1004094"/>
            <a:ext cx="8866277" cy="55657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16CAF-DD4B-EA9C-0E74-DA69A0D3A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33863-4D5D-3571-005D-BBFFAC674E7D}"/>
              </a:ext>
            </a:extLst>
          </p:cNvPr>
          <p:cNvSpPr txBox="1"/>
          <p:nvPr/>
        </p:nvSpPr>
        <p:spPr>
          <a:xfrm>
            <a:off x="9033866" y="1000442"/>
            <a:ext cx="3026211" cy="2605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"/>
              </a:spcAft>
              <a:buFont typeface="Arial"/>
              <a:buChar char="•"/>
            </a:pPr>
            <a:r>
              <a:rPr lang="en-US" sz="2000"/>
              <a:t>No parking required (except accessible)</a:t>
            </a:r>
          </a:p>
          <a:p>
            <a:pPr marL="285750" indent="-285750">
              <a:spcAft>
                <a:spcPts val="100"/>
              </a:spcAft>
              <a:buFont typeface="Arial"/>
              <a:buChar char="•"/>
            </a:pPr>
            <a:endParaRPr lang="en-US" sz="2000"/>
          </a:p>
          <a:p>
            <a:pPr marL="285750" indent="-285750">
              <a:spcAft>
                <a:spcPts val="100"/>
              </a:spcAft>
              <a:buFont typeface="Arial"/>
              <a:buChar char="•"/>
            </a:pPr>
            <a:r>
              <a:rPr lang="en-US" sz="2000"/>
              <a:t>½-mile from major transit stations, transit routes #1, 2 </a:t>
            </a:r>
            <a:endParaRPr lang="en-US" sz="2000">
              <a:cs typeface="Calibri" panose="020F0502020204030204"/>
            </a:endParaRPr>
          </a:p>
          <a:p>
            <a:pPr marL="285750" indent="-285750">
              <a:spcAft>
                <a:spcPts val="100"/>
              </a:spcAft>
              <a:buFont typeface="Arial"/>
              <a:buChar char="•"/>
            </a:pPr>
            <a:endParaRPr lang="en-US" sz="2000"/>
          </a:p>
          <a:p>
            <a:pPr marL="285750" indent="-285750">
              <a:spcAft>
                <a:spcPts val="100"/>
              </a:spcAft>
              <a:buFont typeface="Arial"/>
              <a:buChar char="•"/>
            </a:pPr>
            <a:r>
              <a:rPr lang="en-US" sz="2000"/>
              <a:t>Applies only to UR Zones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97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950A-55A7-E513-6B14-0603927E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3" y="-226697"/>
            <a:ext cx="7239625" cy="1325563"/>
          </a:xfrm>
        </p:spPr>
        <p:txBody>
          <a:bodyPr/>
          <a:lstStyle/>
          <a:p>
            <a:r>
              <a:rPr lang="en-US"/>
              <a:t>Residential Target Areas 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9C7C01-6660-E685-7B45-769073643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27" t="-231" r="17864" b="2183"/>
          <a:stretch/>
        </p:blipFill>
        <p:spPr>
          <a:xfrm rot="16200000">
            <a:off x="272418" y="590139"/>
            <a:ext cx="6130251" cy="62888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27044-430A-67B1-14A6-F08589E0B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DD2C02-1E79-4749-AE38-14C837E8FC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44FB3-02A4-E388-6A3D-5825330B0CFA}"/>
              </a:ext>
            </a:extLst>
          </p:cNvPr>
          <p:cNvSpPr txBox="1"/>
          <p:nvPr/>
        </p:nvSpPr>
        <p:spPr>
          <a:xfrm>
            <a:off x="6941679" y="685013"/>
            <a:ext cx="475826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Authorizes use of Multifamily Tax Exemption Program (with affordability) in more areas</a:t>
            </a:r>
          </a:p>
          <a:p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Mixed-Use Centers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Neighborhood Commercial Nodes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/>
              <a:t>Mid-scale Residential areas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/>
              <a:t>Multifamily High-density areas</a:t>
            </a:r>
            <a:endParaRPr lang="en-US" sz="2400" b="1" i="1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3012C-F524-B080-13EE-4B92CCBF4B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35" b="15002"/>
          <a:stretch/>
        </p:blipFill>
        <p:spPr>
          <a:xfrm>
            <a:off x="7518398" y="4350262"/>
            <a:ext cx="2980269" cy="2109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67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oot Official">
      <a:dk1>
        <a:srgbClr val="53575A"/>
      </a:dk1>
      <a:lt1>
        <a:srgbClr val="FFFFFF"/>
      </a:lt1>
      <a:dk2>
        <a:srgbClr val="888B8D"/>
      </a:dk2>
      <a:lt2>
        <a:srgbClr val="000000"/>
      </a:lt2>
      <a:accent1>
        <a:srgbClr val="EA6951"/>
      </a:accent1>
      <a:accent2>
        <a:srgbClr val="56C0A1"/>
      </a:accent2>
      <a:accent3>
        <a:srgbClr val="5A99D2"/>
      </a:accent3>
      <a:accent4>
        <a:srgbClr val="186194"/>
      </a:accent4>
      <a:accent5>
        <a:srgbClr val="373A44"/>
      </a:accent5>
      <a:accent6>
        <a:srgbClr val="F29C1F"/>
      </a:accent6>
      <a:hlink>
        <a:srgbClr val="186194"/>
      </a:hlink>
      <a:folHlink>
        <a:srgbClr val="EF5283"/>
      </a:folHlink>
    </a:clrScheme>
    <a:fontScheme name="Root Policy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A76ABB-E877-4D2D-9FA6-510C05EAC545}" vid="{2B71B46B-B02F-4341-BC64-5E3F1B11E9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67005379F9B4DB728C3D360F3EA01" ma:contentTypeVersion="16" ma:contentTypeDescription="Create a new document." ma:contentTypeScope="" ma:versionID="9dbbbf821c015ad153d460f0d0fadbea">
  <xsd:schema xmlns:xsd="http://www.w3.org/2001/XMLSchema" xmlns:xs="http://www.w3.org/2001/XMLSchema" xmlns:p="http://schemas.microsoft.com/office/2006/metadata/properties" xmlns:ns2="6cde6828-66fb-4593-bfaa-19aa58a8be59" xmlns:ns3="959acd73-3f95-4d8f-8946-0a20e47fe661" targetNamespace="http://schemas.microsoft.com/office/2006/metadata/properties" ma:root="true" ma:fieldsID="abcd182433dafb7b559415732e899151" ns2:_="" ns3:_="">
    <xsd:import namespace="6cde6828-66fb-4593-bfaa-19aa58a8be59"/>
    <xsd:import namespace="959acd73-3f95-4d8f-8946-0a20e47fe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etingDocumentType" minOccurs="0"/>
                <xsd:element ref="ns2:Meeting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e6828-66fb-4593-bfaa-19aa58a8b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9aebaa3-270b-4a77-b589-d12dc3cc1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etingDocumentType" ma:index="22" nillable="true" ma:displayName="Meeting Document Type" ma:format="Dropdown" ma:internalName="MeetingDocumentType">
      <xsd:simpleType>
        <xsd:union memberTypes="dms:Text">
          <xsd:simpleType>
            <xsd:restriction base="dms:Choice">
              <xsd:enumeration value="Agenda"/>
              <xsd:enumeration value="Video"/>
              <xsd:enumeration value="Audio"/>
              <xsd:enumeration value="Presentation"/>
              <xsd:enumeration value="Notes"/>
              <xsd:enumeration value="Minutes"/>
              <xsd:enumeration value="Attendee/Participation"/>
            </xsd:restriction>
          </xsd:simpleType>
        </xsd:union>
      </xsd:simpleType>
    </xsd:element>
    <xsd:element name="MeetingDate" ma:index="23" nillable="true" ma:displayName="Meeting Date" ma:format="DateOnly" ma:internalName="Meeting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acd73-3f95-4d8f-8946-0a20e47fe66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36bc7c7-13db-495e-a3b8-c9f98eae5d54}" ma:internalName="TaxCatchAll" ma:showField="CatchAllData" ma:web="959acd73-3f95-4d8f-8946-0a20e47fe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de6828-66fb-4593-bfaa-19aa58a8be59">
      <Terms xmlns="http://schemas.microsoft.com/office/infopath/2007/PartnerControls"/>
    </lcf76f155ced4ddcb4097134ff3c332f>
    <TaxCatchAll xmlns="959acd73-3f95-4d8f-8946-0a20e47fe661" xsi:nil="true"/>
    <SharedWithUsers xmlns="959acd73-3f95-4d8f-8946-0a20e47fe661">
      <UserInfo>
        <DisplayName>Torrez, Alyssa</DisplayName>
        <AccountId>23</AccountId>
        <AccountType/>
      </UserInfo>
      <UserInfo>
        <DisplayName>Burgess, Darryl</DisplayName>
        <AccountId>186</AccountId>
        <AccountType/>
      </UserInfo>
      <UserInfo>
        <DisplayName>Boudet, Brian</DisplayName>
        <AccountId>43</AccountId>
        <AccountType/>
      </UserInfo>
    </SharedWithUsers>
    <MeetingDocumentType xmlns="6cde6828-66fb-4593-bfaa-19aa58a8be59" xsi:nil="true"/>
    <MeetingDate xmlns="6cde6828-66fb-4593-bfaa-19aa58a8be59" xsi:nil="true"/>
  </documentManagement>
</p:properties>
</file>

<file path=customXml/itemProps1.xml><?xml version="1.0" encoding="utf-8"?>
<ds:datastoreItem xmlns:ds="http://schemas.openxmlformats.org/officeDocument/2006/customXml" ds:itemID="{E6FD0E12-9499-4F1D-80E8-210ECDA9DA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AB8563-A134-441C-BD43-617644DC4D34}">
  <ds:schemaRefs>
    <ds:schemaRef ds:uri="6cde6828-66fb-4593-bfaa-19aa58a8be59"/>
    <ds:schemaRef ds:uri="959acd73-3f95-4d8f-8946-0a20e47fe6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9EBC7C-40F1-437D-87B0-10BEA792FF84}">
  <ds:schemaRefs>
    <ds:schemaRef ds:uri="http://schemas.microsoft.com/office/2006/documentManagement/types"/>
    <ds:schemaRef ds:uri="http://purl.org/dc/dcmitype/"/>
    <ds:schemaRef ds:uri="959acd73-3f95-4d8f-8946-0a20e47fe661"/>
    <ds:schemaRef ds:uri="http://www.w3.org/XML/1998/namespace"/>
    <ds:schemaRef ds:uri="http://schemas.microsoft.com/office/2006/metadata/properties"/>
    <ds:schemaRef ds:uri="http://purl.org/dc/elements/1.1/"/>
    <ds:schemaRef ds:uri="6cde6828-66fb-4593-bfaa-19aa58a8be59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Microsoft Office PowerPoint</Application>
  <PresentationFormat>Widescreen</PresentationFormat>
  <Paragraphs>220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Franklin Gothic Book Regular</vt:lpstr>
      <vt:lpstr>Gill Sans</vt:lpstr>
      <vt:lpstr>Gill Sans Light</vt:lpstr>
      <vt:lpstr>Montserrat</vt:lpstr>
      <vt:lpstr>Montserrat SemiBold</vt:lpstr>
      <vt:lpstr>Open Sans</vt:lpstr>
      <vt:lpstr>Trebuchet MS</vt:lpstr>
      <vt:lpstr>Wingdings</vt:lpstr>
      <vt:lpstr>Office Theme</vt:lpstr>
      <vt:lpstr>1_Office Theme</vt:lpstr>
      <vt:lpstr>PowerPoint Presentation</vt:lpstr>
      <vt:lpstr>Revised project schedule</vt:lpstr>
      <vt:lpstr>Agenda</vt:lpstr>
      <vt:lpstr>What’s in the public review package</vt:lpstr>
      <vt:lpstr>Summaries</vt:lpstr>
      <vt:lpstr>PowerPoint Presentation</vt:lpstr>
      <vt:lpstr>Proposed UR Zones</vt:lpstr>
      <vt:lpstr>Reduced Parking Areas </vt:lpstr>
      <vt:lpstr>Residential Target Areas </vt:lpstr>
      <vt:lpstr>TMC Changes Guide</vt:lpstr>
      <vt:lpstr>Site planning exercise</vt:lpstr>
      <vt:lpstr>Site planning exercise – does everything fit? </vt:lpstr>
      <vt:lpstr>Conclusions</vt:lpstr>
      <vt:lpstr>Site plan study - Recommendations</vt:lpstr>
      <vt:lpstr>Engagement</vt:lpstr>
      <vt:lpstr>Event Schedule </vt:lpstr>
    </vt:vector>
  </TitlesOfParts>
  <Company>City of Tacoma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Brian</dc:creator>
  <cp:lastModifiedBy>Barnett, Elliott</cp:lastModifiedBy>
  <cp:revision>2</cp:revision>
  <cp:lastPrinted>2023-09-20T19:49:54Z</cp:lastPrinted>
  <dcterms:created xsi:type="dcterms:W3CDTF">2019-02-07T18:04:59Z</dcterms:created>
  <dcterms:modified xsi:type="dcterms:W3CDTF">2024-01-17T21:43:22Z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0x010100B3B67005379F9B4DB728C3D360F3EA01</vt:lpwstr>
  </property>
  <property fmtid="{D5CDD505-2E9C-101B-9397-08002B2CF9AE}" pid="3" name="MediaServiceImageTags">
    <vt:lpwstr/>
  </property>
  <property fmtid="{D5CDD505-2E9C-101B-9397-08002B2CF9AE}" pid="4" name="dd1307db64d553d5ba27a8d29f3a7b26">
    <vt:lpwstr/>
  </property>
  <property fmtid="{D5CDD505-2E9C-101B-9397-08002B2CF9AE}" pid="5" name="dc86c2d235e94faba7d246ca3ec62669">
    <vt:lpwstr/>
  </property>
  <property fmtid="{D5CDD505-2E9C-101B-9397-08002B2CF9AE}" pid="6" name="EDRMMeetingDocumentType">
    <vt:lpwstr/>
  </property>
  <property fmtid="{D5CDD505-2E9C-101B-9397-08002B2CF9AE}" pid="7" name="Governing_x0020_Body">
    <vt:lpwstr/>
  </property>
  <property fmtid="{D5CDD505-2E9C-101B-9397-08002B2CF9AE}" pid="8" name="Governing Body">
    <vt:lpwstr/>
  </property>
</Properties>
</file>